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2"/>
  </p:notesMasterIdLst>
  <p:handoutMasterIdLst>
    <p:handoutMasterId r:id="rId23"/>
  </p:handoutMasterIdLst>
  <p:sldIdLst>
    <p:sldId id="257" r:id="rId3"/>
    <p:sldId id="299" r:id="rId4"/>
    <p:sldId id="417" r:id="rId5"/>
    <p:sldId id="430" r:id="rId6"/>
    <p:sldId id="431" r:id="rId7"/>
    <p:sldId id="432" r:id="rId8"/>
    <p:sldId id="433" r:id="rId9"/>
    <p:sldId id="321" r:id="rId10"/>
    <p:sldId id="323" r:id="rId11"/>
    <p:sldId id="325" r:id="rId12"/>
    <p:sldId id="303" r:id="rId13"/>
    <p:sldId id="330" r:id="rId14"/>
    <p:sldId id="333" r:id="rId15"/>
    <p:sldId id="360" r:id="rId16"/>
    <p:sldId id="308" r:id="rId17"/>
    <p:sldId id="359" r:id="rId18"/>
    <p:sldId id="429" r:id="rId19"/>
    <p:sldId id="426" r:id="rId20"/>
    <p:sldId id="42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2" autoAdjust="0"/>
    <p:restoredTop sz="78947" autoAdjust="0"/>
  </p:normalViewPr>
  <p:slideViewPr>
    <p:cSldViewPr snapToGrid="0" snapToObjects="1">
      <p:cViewPr>
        <p:scale>
          <a:sx n="99" d="100"/>
          <a:sy n="99" d="100"/>
        </p:scale>
        <p:origin x="-5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ichardpphelps:Documents:Fulbright%20-%20Projects:Seminar:Incremental%20Predictive%20Validitie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richardpphelps:Documents:Chile_DEMRE:New%20Presentation:Incremental%20PV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richardpphelps:Documents:Chile%204%20-%20DEMRE:Presentation:Workbook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richardpphelps:Documents:Chile%204%20-%20DEMRE:Presentation:Drop%20in%20Municipal%20Enrollme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517566342509208"/>
          <c:y val="0.0431416079512257"/>
          <c:w val="0.760088119854332"/>
          <c:h val="0.787499751759373"/>
        </c:manualLayout>
      </c:layout>
      <c:barChart>
        <c:barDir val="col"/>
        <c:grouping val="clustered"/>
        <c:varyColors val="0"/>
        <c:ser>
          <c:idx val="0"/>
          <c:order val="0"/>
          <c:tx>
            <c:strRef>
              <c:f>Sheet1!$A$55</c:f>
              <c:strCache>
                <c:ptCount val="1"/>
                <c:pt idx="0">
                  <c:v>PAA</c:v>
                </c:pt>
              </c:strCache>
            </c:strRef>
          </c:tx>
          <c:invertIfNegative val="0"/>
          <c:cat>
            <c:multiLvlStrRef>
              <c:f>Sheet1!$B$53:$E$54</c:f>
              <c:multiLvlStrCache>
                <c:ptCount val="4"/>
                <c:lvl>
                  <c:pt idx="0">
                    <c:v>U. Chile</c:v>
                  </c:pt>
                  <c:pt idx="1">
                    <c:v>PUC</c:v>
                  </c:pt>
                  <c:pt idx="2">
                    <c:v>U. Chile</c:v>
                  </c:pt>
                  <c:pt idx="3">
                    <c:v>PUC</c:v>
                  </c:pt>
                </c:lvl>
                <c:lvl>
                  <c:pt idx="0">
                    <c:v>Language &amp; Math</c:v>
                  </c:pt>
                  <c:pt idx="2">
                    <c:v>Language &amp; Math + subject test </c:v>
                  </c:pt>
                </c:lvl>
              </c:multiLvlStrCache>
            </c:multiLvlStrRef>
          </c:cat>
          <c:val>
            <c:numRef>
              <c:f>Sheet1!$B$55:$E$55</c:f>
              <c:numCache>
                <c:formatCode>General</c:formatCode>
                <c:ptCount val="4"/>
                <c:pt idx="0">
                  <c:v>28.37</c:v>
                </c:pt>
                <c:pt idx="1">
                  <c:v>27.16</c:v>
                </c:pt>
                <c:pt idx="2">
                  <c:v>30.3</c:v>
                </c:pt>
                <c:pt idx="3">
                  <c:v>28.5</c:v>
                </c:pt>
              </c:numCache>
            </c:numRef>
          </c:val>
        </c:ser>
        <c:ser>
          <c:idx val="1"/>
          <c:order val="1"/>
          <c:tx>
            <c:strRef>
              <c:f>Sheet1!$A$56</c:f>
              <c:strCache>
                <c:ptCount val="1"/>
                <c:pt idx="0">
                  <c:v>PSU</c:v>
                </c:pt>
              </c:strCache>
            </c:strRef>
          </c:tx>
          <c:invertIfNegative val="0"/>
          <c:cat>
            <c:multiLvlStrRef>
              <c:f>Sheet1!$B$53:$E$54</c:f>
              <c:multiLvlStrCache>
                <c:ptCount val="4"/>
                <c:lvl>
                  <c:pt idx="0">
                    <c:v>U. Chile</c:v>
                  </c:pt>
                  <c:pt idx="1">
                    <c:v>PUC</c:v>
                  </c:pt>
                  <c:pt idx="2">
                    <c:v>U. Chile</c:v>
                  </c:pt>
                  <c:pt idx="3">
                    <c:v>PUC</c:v>
                  </c:pt>
                </c:lvl>
                <c:lvl>
                  <c:pt idx="0">
                    <c:v>Language &amp; Math</c:v>
                  </c:pt>
                  <c:pt idx="2">
                    <c:v>Language &amp; Math + subject test </c:v>
                  </c:pt>
                </c:lvl>
              </c:multiLvlStrCache>
            </c:multiLvlStrRef>
          </c:cat>
          <c:val>
            <c:numRef>
              <c:f>Sheet1!$B$56:$E$56</c:f>
              <c:numCache>
                <c:formatCode>General</c:formatCode>
                <c:ptCount val="4"/>
                <c:pt idx="0">
                  <c:v>19.25</c:v>
                </c:pt>
                <c:pt idx="1">
                  <c:v>13.33</c:v>
                </c:pt>
                <c:pt idx="2">
                  <c:v>25.1</c:v>
                </c:pt>
                <c:pt idx="3">
                  <c:v>16.82999999999999</c:v>
                </c:pt>
              </c:numCache>
            </c:numRef>
          </c:val>
        </c:ser>
        <c:dLbls>
          <c:showLegendKey val="0"/>
          <c:showVal val="0"/>
          <c:showCatName val="0"/>
          <c:showSerName val="0"/>
          <c:showPercent val="0"/>
          <c:showBubbleSize val="0"/>
        </c:dLbls>
        <c:gapWidth val="150"/>
        <c:axId val="2137650504"/>
        <c:axId val="2137658840"/>
      </c:barChart>
      <c:catAx>
        <c:axId val="2137650504"/>
        <c:scaling>
          <c:orientation val="minMax"/>
        </c:scaling>
        <c:delete val="0"/>
        <c:axPos val="b"/>
        <c:majorTickMark val="out"/>
        <c:minorTickMark val="none"/>
        <c:tickLblPos val="nextTo"/>
        <c:txPr>
          <a:bodyPr/>
          <a:lstStyle/>
          <a:p>
            <a:pPr>
              <a:defRPr sz="1400"/>
            </a:pPr>
            <a:endParaRPr lang="en-US"/>
          </a:p>
        </c:txPr>
        <c:crossAx val="2137658840"/>
        <c:crosses val="autoZero"/>
        <c:auto val="1"/>
        <c:lblAlgn val="ctr"/>
        <c:lblOffset val="100"/>
        <c:noMultiLvlLbl val="0"/>
      </c:catAx>
      <c:valAx>
        <c:axId val="2137658840"/>
        <c:scaling>
          <c:orientation val="minMax"/>
        </c:scaling>
        <c:delete val="0"/>
        <c:axPos val="l"/>
        <c:majorGridlines>
          <c:spPr>
            <a:ln>
              <a:noFill/>
            </a:ln>
          </c:spPr>
        </c:majorGridlines>
        <c:numFmt formatCode="General" sourceLinked="1"/>
        <c:majorTickMark val="out"/>
        <c:minorTickMark val="none"/>
        <c:tickLblPos val="nextTo"/>
        <c:crossAx val="2137650504"/>
        <c:crosses val="autoZero"/>
        <c:crossBetween val="between"/>
      </c:valAx>
    </c:plotArea>
    <c:legend>
      <c:legendPos val="r"/>
      <c:layout>
        <c:manualLayout>
          <c:xMode val="edge"/>
          <c:yMode val="edge"/>
          <c:x val="0.848116925602938"/>
          <c:y val="0.36616224171216"/>
          <c:w val="0.118157161489585"/>
          <c:h val="0.237808249532524"/>
        </c:manualLayout>
      </c:layout>
      <c:overlay val="0"/>
      <c:txPr>
        <a:bodyPr/>
        <a:lstStyle/>
        <a:p>
          <a:pPr>
            <a:defRPr sz="18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781434198588796"/>
          <c:y val="0.0552425955485469"/>
          <c:w val="0.6907957524641"/>
          <c:h val="0.729299719024255"/>
        </c:manualLayout>
      </c:layout>
      <c:barChart>
        <c:barDir val="col"/>
        <c:grouping val="clustered"/>
        <c:varyColors val="0"/>
        <c:ser>
          <c:idx val="0"/>
          <c:order val="0"/>
          <c:tx>
            <c:strRef>
              <c:f>Sheet1!$B$1</c:f>
              <c:strCache>
                <c:ptCount val="1"/>
                <c:pt idx="0">
                  <c:v>SAT</c:v>
                </c:pt>
              </c:strCache>
            </c:strRef>
          </c:tx>
          <c:invertIfNegative val="0"/>
          <c:cat>
            <c:strRef>
              <c:f>Sheet1!$A$2:$A$5</c:f>
              <c:strCache>
                <c:ptCount val="4"/>
                <c:pt idx="0">
                  <c:v>Language</c:v>
                </c:pt>
                <c:pt idx="1">
                  <c:v>Mathematics</c:v>
                </c:pt>
                <c:pt idx="2">
                  <c:v>SAT Writing</c:v>
                </c:pt>
                <c:pt idx="3">
                  <c:v>PSU Social Science</c:v>
                </c:pt>
              </c:strCache>
            </c:strRef>
          </c:cat>
          <c:val>
            <c:numRef>
              <c:f>Sheet1!$B$2:$B$5</c:f>
              <c:numCache>
                <c:formatCode>General</c:formatCode>
                <c:ptCount val="4"/>
                <c:pt idx="0">
                  <c:v>0.48</c:v>
                </c:pt>
                <c:pt idx="1">
                  <c:v>0.47</c:v>
                </c:pt>
                <c:pt idx="2">
                  <c:v>0.51</c:v>
                </c:pt>
              </c:numCache>
            </c:numRef>
          </c:val>
        </c:ser>
        <c:ser>
          <c:idx val="1"/>
          <c:order val="1"/>
          <c:tx>
            <c:strRef>
              <c:f>Sheet1!$C$1</c:f>
              <c:strCache>
                <c:ptCount val="1"/>
                <c:pt idx="0">
                  <c:v>PSU 2010</c:v>
                </c:pt>
              </c:strCache>
            </c:strRef>
          </c:tx>
          <c:invertIfNegative val="0"/>
          <c:cat>
            <c:strRef>
              <c:f>Sheet1!$A$2:$A$5</c:f>
              <c:strCache>
                <c:ptCount val="4"/>
                <c:pt idx="0">
                  <c:v>Language</c:v>
                </c:pt>
                <c:pt idx="1">
                  <c:v>Mathematics</c:v>
                </c:pt>
                <c:pt idx="2">
                  <c:v>SAT Writing</c:v>
                </c:pt>
                <c:pt idx="3">
                  <c:v>PSU Social Science</c:v>
                </c:pt>
              </c:strCache>
            </c:strRef>
          </c:cat>
          <c:val>
            <c:numRef>
              <c:f>Sheet1!$C$2:$C$5</c:f>
              <c:numCache>
                <c:formatCode>General</c:formatCode>
                <c:ptCount val="4"/>
                <c:pt idx="0">
                  <c:v>0.18</c:v>
                </c:pt>
                <c:pt idx="1">
                  <c:v>0.34</c:v>
                </c:pt>
                <c:pt idx="3">
                  <c:v>0.12</c:v>
                </c:pt>
              </c:numCache>
            </c:numRef>
          </c:val>
        </c:ser>
        <c:dLbls>
          <c:showLegendKey val="0"/>
          <c:showVal val="0"/>
          <c:showCatName val="0"/>
          <c:showSerName val="0"/>
          <c:showPercent val="0"/>
          <c:showBubbleSize val="0"/>
        </c:dLbls>
        <c:gapWidth val="150"/>
        <c:axId val="2137737512"/>
        <c:axId val="2137740488"/>
      </c:barChart>
      <c:catAx>
        <c:axId val="2137737512"/>
        <c:scaling>
          <c:orientation val="minMax"/>
        </c:scaling>
        <c:delete val="0"/>
        <c:axPos val="b"/>
        <c:majorTickMark val="out"/>
        <c:minorTickMark val="none"/>
        <c:tickLblPos val="nextTo"/>
        <c:crossAx val="2137740488"/>
        <c:crosses val="autoZero"/>
        <c:auto val="1"/>
        <c:lblAlgn val="ctr"/>
        <c:lblOffset val="100"/>
        <c:noMultiLvlLbl val="0"/>
      </c:catAx>
      <c:valAx>
        <c:axId val="2137740488"/>
        <c:scaling>
          <c:orientation val="minMax"/>
        </c:scaling>
        <c:delete val="0"/>
        <c:axPos val="l"/>
        <c:majorGridlines>
          <c:spPr>
            <a:ln>
              <a:noFill/>
            </a:ln>
          </c:spPr>
        </c:majorGridlines>
        <c:numFmt formatCode="General" sourceLinked="1"/>
        <c:majorTickMark val="out"/>
        <c:minorTickMark val="none"/>
        <c:tickLblPos val="nextTo"/>
        <c:crossAx val="2137737512"/>
        <c:crosses val="autoZero"/>
        <c:crossBetween val="between"/>
      </c:valAx>
    </c:plotArea>
    <c:legend>
      <c:legendPos val="r"/>
      <c:layout>
        <c:manualLayout>
          <c:xMode val="edge"/>
          <c:yMode val="edge"/>
          <c:x val="0.809365869077815"/>
          <c:y val="0.298658276120475"/>
          <c:w val="0.155331476064755"/>
          <c:h val="0.35992095457971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en-US" noProof="0"/>
            </a:pPr>
            <a:r>
              <a:rPr lang="en-US" sz="2400" noProof="0" dirty="0" smtClean="0"/>
              <a:t>Incremental</a:t>
            </a:r>
            <a:r>
              <a:rPr lang="en-US" sz="2400" baseline="0" noProof="0" dirty="0" smtClean="0"/>
              <a:t> predictive validity of the</a:t>
            </a:r>
            <a:r>
              <a:rPr lang="en-US" sz="2400" noProof="0" dirty="0" smtClean="0"/>
              <a:t> PSU, 2012</a:t>
            </a:r>
            <a:endParaRPr lang="en-US" sz="2400" noProof="0" dirty="0"/>
          </a:p>
        </c:rich>
      </c:tx>
      <c:layout/>
      <c:overlay val="0"/>
    </c:title>
    <c:autoTitleDeleted val="0"/>
    <c:plotArea>
      <c:layout/>
      <c:barChart>
        <c:barDir val="bar"/>
        <c:grouping val="stacked"/>
        <c:varyColors val="0"/>
        <c:ser>
          <c:idx val="2"/>
          <c:order val="0"/>
          <c:tx>
            <c:strRef>
              <c:f>'PSU average %PV'!$E$33</c:f>
              <c:strCache>
                <c:ptCount val="1"/>
                <c:pt idx="0">
                  <c:v>Incremento de PSU</c:v>
                </c:pt>
              </c:strCache>
            </c:strRef>
          </c:tx>
          <c:spPr>
            <a:solidFill>
              <a:srgbClr val="C0504D"/>
            </a:solidFill>
          </c:spPr>
          <c:invertIfNegative val="0"/>
          <c:cat>
            <c:strRef>
              <c:f>'PSU average %PV'!$B$34:$B$57</c:f>
              <c:strCache>
                <c:ptCount val="24"/>
                <c:pt idx="0">
                  <c:v>Arte</c:v>
                </c:pt>
                <c:pt idx="1">
                  <c:v>Educacion Media Ciencias</c:v>
                </c:pt>
                <c:pt idx="2">
                  <c:v>Periodismo</c:v>
                </c:pt>
                <c:pt idx="3">
                  <c:v>Arquitectura</c:v>
                </c:pt>
                <c:pt idx="4">
                  <c:v>Diseno y Publicidad</c:v>
                </c:pt>
                <c:pt idx="5">
                  <c:v>Ciensias Sociales</c:v>
                </c:pt>
                <c:pt idx="6">
                  <c:v>Educacion Parvul/Basica</c:v>
                </c:pt>
                <c:pt idx="7">
                  <c:v>Tecno Adm</c:v>
                </c:pt>
                <c:pt idx="8">
                  <c:v>Educacion Media Humanistas</c:v>
                </c:pt>
                <c:pt idx="9">
                  <c:v>Ingenieria Com</c:v>
                </c:pt>
                <c:pt idx="10">
                  <c:v>Ingenieria Civil</c:v>
                </c:pt>
                <c:pt idx="11">
                  <c:v>Educacion General</c:v>
                </c:pt>
                <c:pt idx="12">
                  <c:v>Ciencias</c:v>
                </c:pt>
                <c:pt idx="13">
                  <c:v>Derecho</c:v>
                </c:pt>
                <c:pt idx="14">
                  <c:v>Odontologia</c:v>
                </c:pt>
                <c:pt idx="15">
                  <c:v>Tecno Ingenieria</c:v>
                </c:pt>
                <c:pt idx="16">
                  <c:v>Ingenieria Otros</c:v>
                </c:pt>
                <c:pt idx="17">
                  <c:v>Construcion Civil</c:v>
                </c:pt>
                <c:pt idx="18">
                  <c:v>Tecno Ciencias</c:v>
                </c:pt>
                <c:pt idx="19">
                  <c:v>Veterinaria</c:v>
                </c:pt>
                <c:pt idx="20">
                  <c:v>Medicina</c:v>
                </c:pt>
                <c:pt idx="21">
                  <c:v>Enfermeria y Otros</c:v>
                </c:pt>
                <c:pt idx="22">
                  <c:v>Agronomia y Forestal</c:v>
                </c:pt>
                <c:pt idx="23">
                  <c:v>Ciencia Quim y Farmacia</c:v>
                </c:pt>
              </c:strCache>
            </c:strRef>
          </c:cat>
          <c:val>
            <c:numRef>
              <c:f>'PSU average %PV'!$E$34:$E$57</c:f>
              <c:numCache>
                <c:formatCode>General</c:formatCode>
                <c:ptCount val="24"/>
                <c:pt idx="0">
                  <c:v>0.0</c:v>
                </c:pt>
                <c:pt idx="1">
                  <c:v>0.0</c:v>
                </c:pt>
                <c:pt idx="2">
                  <c:v>0.0</c:v>
                </c:pt>
                <c:pt idx="3">
                  <c:v>0.100000000000001</c:v>
                </c:pt>
                <c:pt idx="4">
                  <c:v>0.2</c:v>
                </c:pt>
                <c:pt idx="5">
                  <c:v>0.200000000000001</c:v>
                </c:pt>
                <c:pt idx="6">
                  <c:v>0.5</c:v>
                </c:pt>
                <c:pt idx="7">
                  <c:v>1.0</c:v>
                </c:pt>
                <c:pt idx="8">
                  <c:v>1.300000000000001</c:v>
                </c:pt>
                <c:pt idx="9">
                  <c:v>1.4</c:v>
                </c:pt>
                <c:pt idx="10">
                  <c:v>1.5</c:v>
                </c:pt>
                <c:pt idx="11">
                  <c:v>1.800000000000001</c:v>
                </c:pt>
                <c:pt idx="12">
                  <c:v>2.1</c:v>
                </c:pt>
                <c:pt idx="13">
                  <c:v>2.300000000000001</c:v>
                </c:pt>
                <c:pt idx="14">
                  <c:v>2.7</c:v>
                </c:pt>
                <c:pt idx="15">
                  <c:v>3.0</c:v>
                </c:pt>
                <c:pt idx="16">
                  <c:v>3.599999999999998</c:v>
                </c:pt>
                <c:pt idx="17">
                  <c:v>3.6</c:v>
                </c:pt>
                <c:pt idx="18">
                  <c:v>4.300000000000001</c:v>
                </c:pt>
                <c:pt idx="19">
                  <c:v>4.4</c:v>
                </c:pt>
                <c:pt idx="20">
                  <c:v>4.9</c:v>
                </c:pt>
                <c:pt idx="21">
                  <c:v>5.0</c:v>
                </c:pt>
                <c:pt idx="22">
                  <c:v>5.100000000000001</c:v>
                </c:pt>
                <c:pt idx="23">
                  <c:v>8.2</c:v>
                </c:pt>
              </c:numCache>
            </c:numRef>
          </c:val>
        </c:ser>
        <c:dLbls>
          <c:showLegendKey val="0"/>
          <c:showVal val="0"/>
          <c:showCatName val="0"/>
          <c:showSerName val="0"/>
          <c:showPercent val="0"/>
          <c:showBubbleSize val="0"/>
        </c:dLbls>
        <c:gapWidth val="150"/>
        <c:overlap val="100"/>
        <c:axId val="2137793176"/>
        <c:axId val="2137796216"/>
      </c:barChart>
      <c:catAx>
        <c:axId val="2137793176"/>
        <c:scaling>
          <c:orientation val="minMax"/>
        </c:scaling>
        <c:delete val="0"/>
        <c:axPos val="l"/>
        <c:numFmt formatCode="General" sourceLinked="1"/>
        <c:majorTickMark val="out"/>
        <c:minorTickMark val="none"/>
        <c:tickLblPos val="nextTo"/>
        <c:txPr>
          <a:bodyPr/>
          <a:lstStyle/>
          <a:p>
            <a:pPr>
              <a:defRPr sz="1300"/>
            </a:pPr>
            <a:endParaRPr lang="en-US"/>
          </a:p>
        </c:txPr>
        <c:crossAx val="2137796216"/>
        <c:crosses val="autoZero"/>
        <c:auto val="1"/>
        <c:lblAlgn val="ctr"/>
        <c:lblOffset val="100"/>
        <c:noMultiLvlLbl val="0"/>
      </c:catAx>
      <c:valAx>
        <c:axId val="2137796216"/>
        <c:scaling>
          <c:orientation val="minMax"/>
        </c:scaling>
        <c:delete val="0"/>
        <c:axPos val="b"/>
        <c:majorGridlines/>
        <c:numFmt formatCode="General" sourceLinked="1"/>
        <c:majorTickMark val="out"/>
        <c:minorTickMark val="none"/>
        <c:tickLblPos val="nextTo"/>
        <c:txPr>
          <a:bodyPr/>
          <a:lstStyle/>
          <a:p>
            <a:pPr>
              <a:defRPr sz="1400"/>
            </a:pPr>
            <a:endParaRPr lang="en-US"/>
          </a:p>
        </c:txPr>
        <c:crossAx val="2137793176"/>
        <c:crosses val="autoZero"/>
        <c:crossBetween val="between"/>
        <c:majorUnit val="2.0"/>
        <c:minorUnit val="0.5"/>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763605225022548"/>
          <c:y val="0.0390697674418605"/>
          <c:w val="0.694400226998652"/>
          <c:h val="0.768657462003296"/>
        </c:manualLayout>
      </c:layout>
      <c:lineChart>
        <c:grouping val="standard"/>
        <c:varyColors val="0"/>
        <c:ser>
          <c:idx val="0"/>
          <c:order val="0"/>
          <c:tx>
            <c:strRef>
              <c:f>Sheet1!$A$6</c:f>
              <c:strCache>
                <c:ptCount val="1"/>
                <c:pt idx="0">
                  <c:v> PUC</c:v>
                </c:pt>
              </c:strCache>
            </c:strRef>
          </c:tx>
          <c:marker>
            <c:symbol val="none"/>
          </c:marker>
          <c:cat>
            <c:multiLvlStrRef>
              <c:f>Sheet1!$B$4:$G$5</c:f>
              <c:multiLvlStrCache>
                <c:ptCount val="6"/>
                <c:lvl>
                  <c:pt idx="0">
                    <c:v>PAA</c:v>
                  </c:pt>
                  <c:pt idx="1">
                    <c:v>PSU</c:v>
                  </c:pt>
                  <c:pt idx="2">
                    <c:v>PSU</c:v>
                  </c:pt>
                  <c:pt idx="3">
                    <c:v>PSU</c:v>
                  </c:pt>
                  <c:pt idx="4">
                    <c:v>PSU</c:v>
                  </c:pt>
                  <c:pt idx="5">
                    <c:v>PSU</c:v>
                  </c:pt>
                </c:lvl>
                <c:lvl>
                  <c:pt idx="0">
                    <c:v>2003</c:v>
                  </c:pt>
                  <c:pt idx="1">
                    <c:v>2004</c:v>
                  </c:pt>
                  <c:pt idx="2">
                    <c:v>2005</c:v>
                  </c:pt>
                  <c:pt idx="3">
                    <c:v>2006</c:v>
                  </c:pt>
                  <c:pt idx="4">
                    <c:v>2007</c:v>
                  </c:pt>
                  <c:pt idx="5">
                    <c:v>2008</c:v>
                  </c:pt>
                </c:lvl>
              </c:multiLvlStrCache>
            </c:multiLvlStrRef>
          </c:cat>
          <c:val>
            <c:numRef>
              <c:f>Sheet1!$B$6:$G$6</c:f>
              <c:numCache>
                <c:formatCode>General</c:formatCode>
                <c:ptCount val="6"/>
                <c:pt idx="0">
                  <c:v>16.0</c:v>
                </c:pt>
                <c:pt idx="1">
                  <c:v>16.0</c:v>
                </c:pt>
                <c:pt idx="2">
                  <c:v>16.0</c:v>
                </c:pt>
                <c:pt idx="3">
                  <c:v>15.0</c:v>
                </c:pt>
                <c:pt idx="4">
                  <c:v>13.0</c:v>
                </c:pt>
                <c:pt idx="5">
                  <c:v>11.0</c:v>
                </c:pt>
              </c:numCache>
            </c:numRef>
          </c:val>
          <c:smooth val="0"/>
        </c:ser>
        <c:ser>
          <c:idx val="1"/>
          <c:order val="1"/>
          <c:tx>
            <c:strRef>
              <c:f>Sheet1!$A$7</c:f>
              <c:strCache>
                <c:ptCount val="1"/>
                <c:pt idx="0">
                  <c:v> U. CHILE</c:v>
                </c:pt>
              </c:strCache>
            </c:strRef>
          </c:tx>
          <c:marker>
            <c:symbol val="none"/>
          </c:marker>
          <c:cat>
            <c:multiLvlStrRef>
              <c:f>Sheet1!$B$4:$G$5</c:f>
              <c:multiLvlStrCache>
                <c:ptCount val="6"/>
                <c:lvl>
                  <c:pt idx="0">
                    <c:v>PAA</c:v>
                  </c:pt>
                  <c:pt idx="1">
                    <c:v>PSU</c:v>
                  </c:pt>
                  <c:pt idx="2">
                    <c:v>PSU</c:v>
                  </c:pt>
                  <c:pt idx="3">
                    <c:v>PSU</c:v>
                  </c:pt>
                  <c:pt idx="4">
                    <c:v>PSU</c:v>
                  </c:pt>
                  <c:pt idx="5">
                    <c:v>PSU</c:v>
                  </c:pt>
                </c:lvl>
                <c:lvl>
                  <c:pt idx="0">
                    <c:v>2003</c:v>
                  </c:pt>
                  <c:pt idx="1">
                    <c:v>2004</c:v>
                  </c:pt>
                  <c:pt idx="2">
                    <c:v>2005</c:v>
                  </c:pt>
                  <c:pt idx="3">
                    <c:v>2006</c:v>
                  </c:pt>
                  <c:pt idx="4">
                    <c:v>2007</c:v>
                  </c:pt>
                  <c:pt idx="5">
                    <c:v>2008</c:v>
                  </c:pt>
                </c:lvl>
              </c:multiLvlStrCache>
            </c:multiLvlStrRef>
          </c:cat>
          <c:val>
            <c:numRef>
              <c:f>Sheet1!$B$7:$G$7</c:f>
              <c:numCache>
                <c:formatCode>General</c:formatCode>
                <c:ptCount val="6"/>
                <c:pt idx="0">
                  <c:v>32.5</c:v>
                </c:pt>
                <c:pt idx="1">
                  <c:v>29.0</c:v>
                </c:pt>
                <c:pt idx="2">
                  <c:v>25.0</c:v>
                </c:pt>
                <c:pt idx="3">
                  <c:v>20.0</c:v>
                </c:pt>
              </c:numCache>
            </c:numRef>
          </c:val>
          <c:smooth val="0"/>
        </c:ser>
        <c:ser>
          <c:idx val="2"/>
          <c:order val="2"/>
          <c:tx>
            <c:strRef>
              <c:f>Sheet1!$A$8</c:f>
              <c:strCache>
                <c:ptCount val="1"/>
                <c:pt idx="0">
                  <c:v> U. CONCE</c:v>
                </c:pt>
              </c:strCache>
            </c:strRef>
          </c:tx>
          <c:marker>
            <c:symbol val="none"/>
          </c:marker>
          <c:cat>
            <c:multiLvlStrRef>
              <c:f>Sheet1!$B$4:$G$5</c:f>
              <c:multiLvlStrCache>
                <c:ptCount val="6"/>
                <c:lvl>
                  <c:pt idx="0">
                    <c:v>PAA</c:v>
                  </c:pt>
                  <c:pt idx="1">
                    <c:v>PSU</c:v>
                  </c:pt>
                  <c:pt idx="2">
                    <c:v>PSU</c:v>
                  </c:pt>
                  <c:pt idx="3">
                    <c:v>PSU</c:v>
                  </c:pt>
                  <c:pt idx="4">
                    <c:v>PSU</c:v>
                  </c:pt>
                  <c:pt idx="5">
                    <c:v>PSU</c:v>
                  </c:pt>
                </c:lvl>
                <c:lvl>
                  <c:pt idx="0">
                    <c:v>2003</c:v>
                  </c:pt>
                  <c:pt idx="1">
                    <c:v>2004</c:v>
                  </c:pt>
                  <c:pt idx="2">
                    <c:v>2005</c:v>
                  </c:pt>
                  <c:pt idx="3">
                    <c:v>2006</c:v>
                  </c:pt>
                  <c:pt idx="4">
                    <c:v>2007</c:v>
                  </c:pt>
                  <c:pt idx="5">
                    <c:v>2008</c:v>
                  </c:pt>
                </c:lvl>
              </c:multiLvlStrCache>
            </c:multiLvlStrRef>
          </c:cat>
          <c:val>
            <c:numRef>
              <c:f>Sheet1!$B$8:$G$8</c:f>
              <c:numCache>
                <c:formatCode>General</c:formatCode>
                <c:ptCount val="6"/>
                <c:pt idx="0">
                  <c:v>48.0</c:v>
                </c:pt>
                <c:pt idx="1">
                  <c:v>48.0</c:v>
                </c:pt>
                <c:pt idx="2">
                  <c:v>47.0</c:v>
                </c:pt>
                <c:pt idx="3">
                  <c:v>46.0</c:v>
                </c:pt>
                <c:pt idx="4">
                  <c:v>44.0</c:v>
                </c:pt>
                <c:pt idx="5">
                  <c:v>41.0</c:v>
                </c:pt>
              </c:numCache>
            </c:numRef>
          </c:val>
          <c:smooth val="0"/>
        </c:ser>
        <c:ser>
          <c:idx val="3"/>
          <c:order val="3"/>
          <c:tx>
            <c:strRef>
              <c:f>Sheet1!$A$9</c:f>
              <c:strCache>
                <c:ptCount val="1"/>
                <c:pt idx="0">
                  <c:v> PUCV</c:v>
                </c:pt>
              </c:strCache>
            </c:strRef>
          </c:tx>
          <c:marker>
            <c:symbol val="none"/>
          </c:marker>
          <c:cat>
            <c:multiLvlStrRef>
              <c:f>Sheet1!$B$4:$G$5</c:f>
              <c:multiLvlStrCache>
                <c:ptCount val="6"/>
                <c:lvl>
                  <c:pt idx="0">
                    <c:v>PAA</c:v>
                  </c:pt>
                  <c:pt idx="1">
                    <c:v>PSU</c:v>
                  </c:pt>
                  <c:pt idx="2">
                    <c:v>PSU</c:v>
                  </c:pt>
                  <c:pt idx="3">
                    <c:v>PSU</c:v>
                  </c:pt>
                  <c:pt idx="4">
                    <c:v>PSU</c:v>
                  </c:pt>
                  <c:pt idx="5">
                    <c:v>PSU</c:v>
                  </c:pt>
                </c:lvl>
                <c:lvl>
                  <c:pt idx="0">
                    <c:v>2003</c:v>
                  </c:pt>
                  <c:pt idx="1">
                    <c:v>2004</c:v>
                  </c:pt>
                  <c:pt idx="2">
                    <c:v>2005</c:v>
                  </c:pt>
                  <c:pt idx="3">
                    <c:v>2006</c:v>
                  </c:pt>
                  <c:pt idx="4">
                    <c:v>2007</c:v>
                  </c:pt>
                  <c:pt idx="5">
                    <c:v>2008</c:v>
                  </c:pt>
                </c:lvl>
              </c:multiLvlStrCache>
            </c:multiLvlStrRef>
          </c:cat>
          <c:val>
            <c:numRef>
              <c:f>Sheet1!$B$9:$G$9</c:f>
              <c:numCache>
                <c:formatCode>General</c:formatCode>
                <c:ptCount val="6"/>
                <c:pt idx="0">
                  <c:v>28.0</c:v>
                </c:pt>
                <c:pt idx="1">
                  <c:v>26.0</c:v>
                </c:pt>
                <c:pt idx="2">
                  <c:v>27.0</c:v>
                </c:pt>
                <c:pt idx="3">
                  <c:v>26.0</c:v>
                </c:pt>
                <c:pt idx="4">
                  <c:v>24.0</c:v>
                </c:pt>
                <c:pt idx="5">
                  <c:v>23.0</c:v>
                </c:pt>
              </c:numCache>
            </c:numRef>
          </c:val>
          <c:smooth val="0"/>
        </c:ser>
        <c:dLbls>
          <c:showLegendKey val="0"/>
          <c:showVal val="0"/>
          <c:showCatName val="0"/>
          <c:showSerName val="0"/>
          <c:showPercent val="0"/>
          <c:showBubbleSize val="0"/>
        </c:dLbls>
        <c:marker val="1"/>
        <c:smooth val="0"/>
        <c:axId val="2137862952"/>
        <c:axId val="2137866072"/>
      </c:lineChart>
      <c:catAx>
        <c:axId val="2137862952"/>
        <c:scaling>
          <c:orientation val="minMax"/>
        </c:scaling>
        <c:delete val="0"/>
        <c:axPos val="b"/>
        <c:numFmt formatCode="General" sourceLinked="1"/>
        <c:majorTickMark val="out"/>
        <c:minorTickMark val="none"/>
        <c:tickLblPos val="nextTo"/>
        <c:txPr>
          <a:bodyPr/>
          <a:lstStyle/>
          <a:p>
            <a:pPr>
              <a:defRPr sz="1600" b="0" i="0"/>
            </a:pPr>
            <a:endParaRPr lang="en-US"/>
          </a:p>
        </c:txPr>
        <c:crossAx val="2137866072"/>
        <c:crosses val="autoZero"/>
        <c:auto val="1"/>
        <c:lblAlgn val="ctr"/>
        <c:lblOffset val="100"/>
        <c:noMultiLvlLbl val="0"/>
      </c:catAx>
      <c:valAx>
        <c:axId val="2137866072"/>
        <c:scaling>
          <c:orientation val="minMax"/>
        </c:scaling>
        <c:delete val="0"/>
        <c:axPos val="l"/>
        <c:majorGridlines>
          <c:spPr>
            <a:ln>
              <a:noFill/>
            </a:ln>
          </c:spPr>
        </c:majorGridlines>
        <c:numFmt formatCode="General" sourceLinked="1"/>
        <c:majorTickMark val="out"/>
        <c:minorTickMark val="none"/>
        <c:tickLblPos val="nextTo"/>
        <c:txPr>
          <a:bodyPr/>
          <a:lstStyle/>
          <a:p>
            <a:pPr>
              <a:defRPr sz="1400" b="0"/>
            </a:pPr>
            <a:endParaRPr lang="en-US"/>
          </a:p>
        </c:txPr>
        <c:crossAx val="2137862952"/>
        <c:crosses val="autoZero"/>
        <c:crossBetween val="between"/>
      </c:valAx>
    </c:plotArea>
    <c:legend>
      <c:legendPos val="r"/>
      <c:layout>
        <c:manualLayout>
          <c:xMode val="edge"/>
          <c:yMode val="edge"/>
          <c:x val="0.814309831059853"/>
          <c:y val="0.203877531587621"/>
          <c:w val="0.153515097512018"/>
          <c:h val="0.48619842519685"/>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Sheet2!$A$3</c:f>
              <c:strCache>
                <c:ptCount val="1"/>
                <c:pt idx="0">
                  <c:v>Cobertura 100%</c:v>
                </c:pt>
              </c:strCache>
            </c:strRef>
          </c:tx>
          <c:spPr>
            <a:solidFill>
              <a:srgbClr val="008000"/>
            </a:solidFill>
          </c:spPr>
          <c:invertIfNegative val="0"/>
          <c:cat>
            <c:strRef>
              <c:f>Sheet2!$B$2:$C$2</c:f>
              <c:strCache>
                <c:ptCount val="2"/>
                <c:pt idx="0">
                  <c:v>Matemáticas</c:v>
                </c:pt>
                <c:pt idx="1">
                  <c:v>Lenguaje</c:v>
                </c:pt>
              </c:strCache>
            </c:strRef>
          </c:cat>
          <c:val>
            <c:numRef>
              <c:f>Sheet2!$B$3:$C$3</c:f>
              <c:numCache>
                <c:formatCode>General</c:formatCode>
                <c:ptCount val="2"/>
                <c:pt idx="0">
                  <c:v>18.0</c:v>
                </c:pt>
                <c:pt idx="1">
                  <c:v>26.3</c:v>
                </c:pt>
              </c:numCache>
            </c:numRef>
          </c:val>
        </c:ser>
        <c:ser>
          <c:idx val="1"/>
          <c:order val="1"/>
          <c:tx>
            <c:strRef>
              <c:f>Sheet2!$A$4</c:f>
              <c:strCache>
                <c:ptCount val="1"/>
                <c:pt idx="0">
                  <c:v>Cobertura &lt; 100%</c:v>
                </c:pt>
              </c:strCache>
            </c:strRef>
          </c:tx>
          <c:spPr>
            <a:solidFill>
              <a:srgbClr val="FF0000"/>
            </a:solidFill>
          </c:spPr>
          <c:invertIfNegative val="0"/>
          <c:cat>
            <c:strRef>
              <c:f>Sheet2!$B$2:$C$2</c:f>
              <c:strCache>
                <c:ptCount val="2"/>
                <c:pt idx="0">
                  <c:v>Matemáticas</c:v>
                </c:pt>
                <c:pt idx="1">
                  <c:v>Lenguaje</c:v>
                </c:pt>
              </c:strCache>
            </c:strRef>
          </c:cat>
          <c:val>
            <c:numRef>
              <c:f>Sheet2!$B$4:$C$4</c:f>
              <c:numCache>
                <c:formatCode>General</c:formatCode>
                <c:ptCount val="2"/>
                <c:pt idx="0">
                  <c:v>82.0</c:v>
                </c:pt>
                <c:pt idx="1">
                  <c:v>73.7</c:v>
                </c:pt>
              </c:numCache>
            </c:numRef>
          </c:val>
        </c:ser>
        <c:dLbls>
          <c:showLegendKey val="0"/>
          <c:showVal val="0"/>
          <c:showCatName val="0"/>
          <c:showSerName val="0"/>
          <c:showPercent val="0"/>
          <c:showBubbleSize val="0"/>
        </c:dLbls>
        <c:gapWidth val="150"/>
        <c:overlap val="100"/>
        <c:axId val="2047539880"/>
        <c:axId val="2120148520"/>
      </c:barChart>
      <c:catAx>
        <c:axId val="2047539880"/>
        <c:scaling>
          <c:orientation val="minMax"/>
        </c:scaling>
        <c:delete val="0"/>
        <c:axPos val="b"/>
        <c:majorTickMark val="out"/>
        <c:minorTickMark val="none"/>
        <c:tickLblPos val="nextTo"/>
        <c:txPr>
          <a:bodyPr/>
          <a:lstStyle/>
          <a:p>
            <a:pPr>
              <a:defRPr sz="1600"/>
            </a:pPr>
            <a:endParaRPr lang="en-US"/>
          </a:p>
        </c:txPr>
        <c:crossAx val="2120148520"/>
        <c:crosses val="autoZero"/>
        <c:auto val="1"/>
        <c:lblAlgn val="ctr"/>
        <c:lblOffset val="100"/>
        <c:noMultiLvlLbl val="0"/>
      </c:catAx>
      <c:valAx>
        <c:axId val="2120148520"/>
        <c:scaling>
          <c:orientation val="minMax"/>
          <c:max val="100.0"/>
        </c:scaling>
        <c:delete val="0"/>
        <c:axPos val="l"/>
        <c:majorGridlines>
          <c:spPr>
            <a:ln>
              <a:noFill/>
            </a:ln>
          </c:spPr>
        </c:majorGridlines>
        <c:numFmt formatCode="General" sourceLinked="1"/>
        <c:majorTickMark val="out"/>
        <c:minorTickMark val="none"/>
        <c:tickLblPos val="nextTo"/>
        <c:txPr>
          <a:bodyPr/>
          <a:lstStyle/>
          <a:p>
            <a:pPr>
              <a:defRPr sz="1600"/>
            </a:pPr>
            <a:endParaRPr lang="en-US"/>
          </a:p>
        </c:txPr>
        <c:crossAx val="2047539880"/>
        <c:crosses val="autoZero"/>
        <c:crossBetween val="between"/>
        <c:majorUnit val="25.0"/>
      </c:valAx>
    </c:plotArea>
    <c:legend>
      <c:legendPos val="r"/>
      <c:layout>
        <c:manualLayout>
          <c:xMode val="edge"/>
          <c:yMode val="edge"/>
          <c:x val="0.725432208747629"/>
          <c:y val="0.346250730350056"/>
          <c:w val="0.259969251106385"/>
          <c:h val="0.244445419986558"/>
        </c:manualLayout>
      </c:layout>
      <c:overlay val="0"/>
      <c:txPr>
        <a:bodyPr/>
        <a:lstStyle/>
        <a:p>
          <a:pPr>
            <a:defRPr sz="1600"/>
          </a:pPr>
          <a:endParaRPr lang="en-US"/>
        </a:p>
      </c:txPr>
    </c:legend>
    <c:plotVisOnly val="1"/>
    <c:dispBlanksAs val="gap"/>
    <c:showDLblsOverMax val="0"/>
  </c:chart>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D10365-466D-6F45-B61F-598311A6642A}" type="datetimeFigureOut">
              <a:rPr lang="en-US" smtClean="0"/>
              <a:t>7/9/18</a:t>
            </a:fld>
            <a:endParaRPr lang="es-C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D019A7-99C5-4640-8D13-FAFFFFD483BF}" type="slidenum">
              <a:rPr lang="es-CL" smtClean="0"/>
              <a:t>‹#›</a:t>
            </a:fld>
            <a:endParaRPr lang="es-CL"/>
          </a:p>
        </p:txBody>
      </p:sp>
    </p:spTree>
    <p:extLst>
      <p:ext uri="{BB962C8B-B14F-4D97-AF65-F5344CB8AC3E}">
        <p14:creationId xmlns:p14="http://schemas.microsoft.com/office/powerpoint/2010/main" val="28557961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16739-F227-B84C-8A92-873062BF8876}" type="datetimeFigureOut">
              <a:rPr lang="en-US" smtClean="0"/>
              <a:t>7/9/18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11F08E-D630-914B-8B0E-8564E071AD43}" type="slidenum">
              <a:rPr lang="en-US" smtClean="0"/>
              <a:t>‹#›</a:t>
            </a:fld>
            <a:endParaRPr lang="en-US"/>
          </a:p>
        </p:txBody>
      </p:sp>
    </p:spTree>
    <p:extLst>
      <p:ext uri="{BB962C8B-B14F-4D97-AF65-F5344CB8AC3E}">
        <p14:creationId xmlns:p14="http://schemas.microsoft.com/office/powerpoint/2010/main" val="41019157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311F08E-D630-914B-8B0E-8564E071AD43}" type="slidenum">
              <a:rPr lang="en-US" smtClean="0"/>
              <a:t>1</a:t>
            </a:fld>
            <a:endParaRPr lang="en-US" dirty="0"/>
          </a:p>
        </p:txBody>
      </p:sp>
    </p:spTree>
    <p:extLst>
      <p:ext uri="{BB962C8B-B14F-4D97-AF65-F5344CB8AC3E}">
        <p14:creationId xmlns:p14="http://schemas.microsoft.com/office/powerpoint/2010/main" val="248905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chemeClr val="tx1"/>
                </a:solidFill>
              </a:rPr>
              <a:t>Aptitude tests for university entry - History</a:t>
            </a:r>
          </a:p>
          <a:p>
            <a:endParaRPr lang="en-US" baseline="0" dirty="0" smtClean="0">
              <a:solidFill>
                <a:schemeClr val="tx1"/>
              </a:solidFill>
            </a:endParaRPr>
          </a:p>
          <a:p>
            <a:r>
              <a:rPr lang="en-US" baseline="0" dirty="0" smtClean="0">
                <a:solidFill>
                  <a:schemeClr val="tx1"/>
                </a:solidFill>
              </a:rPr>
              <a:t>1930s – Harvard University president J. Conant</a:t>
            </a:r>
          </a:p>
          <a:p>
            <a:r>
              <a:rPr lang="en-US" baseline="0" dirty="0" smtClean="0">
                <a:solidFill>
                  <a:schemeClr val="tx1"/>
                </a:solidFill>
              </a:rPr>
              <a:t>	Disliked content tests that penalized students from lower socio-economic status who had less access to quality education</a:t>
            </a:r>
          </a:p>
          <a:p>
            <a:pPr marL="455612" lvl="1" indent="0">
              <a:buFontTx/>
              <a:buNone/>
            </a:pPr>
            <a:r>
              <a:rPr lang="en-US" sz="1200" baseline="0" dirty="0" smtClean="0">
                <a:solidFill>
                  <a:schemeClr val="tx1"/>
                </a:solidFill>
              </a:rPr>
              <a:t>Wanted new admission test to identify students from lower socio-economic classes with potential to succeed at Harvard – “diamonds in the rough”</a:t>
            </a:r>
          </a:p>
          <a:p>
            <a:pPr marL="455612" lvl="1" indent="0">
              <a:buFontTx/>
              <a:buNone/>
            </a:pPr>
            <a:r>
              <a:rPr lang="en-US" sz="1200" baseline="0" dirty="0" smtClean="0">
                <a:solidFill>
                  <a:schemeClr val="tx1"/>
                </a:solidFill>
              </a:rPr>
              <a:t>Encouraged the development of the first Scholastic Aptitude Test (SAT), adaptation of the U.S. Army test</a:t>
            </a:r>
          </a:p>
        </p:txBody>
      </p:sp>
      <p:sp>
        <p:nvSpPr>
          <p:cNvPr id="4" name="Slide Number Placeholder 3"/>
          <p:cNvSpPr>
            <a:spLocks noGrp="1"/>
          </p:cNvSpPr>
          <p:nvPr>
            <p:ph type="sldNum" sz="quarter" idx="10"/>
          </p:nvPr>
        </p:nvSpPr>
        <p:spPr/>
        <p:txBody>
          <a:bodyPr/>
          <a:lstStyle/>
          <a:p>
            <a:fld id="{C311F08E-D630-914B-8B0E-8564E071AD43}" type="slidenum">
              <a:rPr lang="en-US" smtClean="0"/>
              <a:t>10</a:t>
            </a:fld>
            <a:endParaRPr lang="en-US"/>
          </a:p>
        </p:txBody>
      </p:sp>
    </p:spTree>
    <p:extLst>
      <p:ext uri="{BB962C8B-B14F-4D97-AF65-F5344CB8AC3E}">
        <p14:creationId xmlns:p14="http://schemas.microsoft.com/office/powerpoint/2010/main" val="245327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baseline="0" dirty="0" smtClean="0">
                <a:solidFill>
                  <a:schemeClr val="tx1"/>
                </a:solidFill>
              </a:rPr>
              <a:t>[ picture of diamond in the rough ]</a:t>
            </a:r>
          </a:p>
          <a:p>
            <a:pPr algn="l"/>
            <a:r>
              <a:rPr lang="en-US" baseline="0" dirty="0" smtClean="0">
                <a:solidFill>
                  <a:schemeClr val="tx1"/>
                </a:solidFill>
              </a:rPr>
              <a:t>Well constructed aptitude tests can identify, for example:</a:t>
            </a:r>
          </a:p>
          <a:p>
            <a:pPr algn="l"/>
            <a:r>
              <a:rPr lang="en-US" baseline="0" dirty="0" smtClean="0">
                <a:solidFill>
                  <a:schemeClr val="tx1"/>
                </a:solidFill>
              </a:rPr>
              <a:t>	bright students who were bored in secondary school but studied what interested them on their own</a:t>
            </a:r>
          </a:p>
          <a:p>
            <a:pPr algn="l"/>
            <a:r>
              <a:rPr lang="en-US" baseline="0" dirty="0" smtClean="0">
                <a:solidFill>
                  <a:schemeClr val="tx1"/>
                </a:solidFill>
              </a:rPr>
              <a:t>	students not well adapted to rigid high school culture, but well adapted to the more open university culture</a:t>
            </a:r>
          </a:p>
          <a:p>
            <a:pPr algn="l"/>
            <a:r>
              <a:rPr lang="en-US" baseline="0" dirty="0" smtClean="0">
                <a:solidFill>
                  <a:schemeClr val="tx1"/>
                </a:solidFill>
              </a:rPr>
              <a:t>	students of high ability held back by poor quality schools</a:t>
            </a:r>
          </a:p>
        </p:txBody>
      </p:sp>
      <p:sp>
        <p:nvSpPr>
          <p:cNvPr id="4" name="Slide Number Placeholder 3"/>
          <p:cNvSpPr>
            <a:spLocks noGrp="1"/>
          </p:cNvSpPr>
          <p:nvPr>
            <p:ph type="sldNum" sz="quarter" idx="10"/>
          </p:nvPr>
        </p:nvSpPr>
        <p:spPr/>
        <p:txBody>
          <a:bodyPr/>
          <a:lstStyle/>
          <a:p>
            <a:fld id="{C311F08E-D630-914B-8B0E-8564E071AD43}" type="slidenum">
              <a:rPr lang="en-US" smtClean="0"/>
              <a:t>11</a:t>
            </a:fld>
            <a:endParaRPr lang="en-US"/>
          </a:p>
        </p:txBody>
      </p:sp>
    </p:spTree>
    <p:extLst>
      <p:ext uri="{BB962C8B-B14F-4D97-AF65-F5344CB8AC3E}">
        <p14:creationId xmlns:p14="http://schemas.microsoft.com/office/powerpoint/2010/main" val="535673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noProof="0" dirty="0" smtClean="0"/>
              <a:t>More information is usually better</a:t>
            </a:r>
          </a:p>
          <a:p>
            <a:endParaRPr lang="en-US"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noProof="0" dirty="0" smtClean="0"/>
              <a:t>If university were just like secondary school, perhaps high-school grades and a retrospective content test would suffice</a:t>
            </a:r>
            <a:r>
              <a:rPr lang="en-US" sz="1200" baseline="0" noProof="0" dirty="0" smtClean="0"/>
              <a:t> </a:t>
            </a:r>
            <a:r>
              <a:rPr lang="en-US" sz="1200" noProof="0" dirty="0" smtClean="0"/>
              <a:t>for admission</a:t>
            </a:r>
            <a:r>
              <a:rPr lang="en-US" sz="1200" baseline="0" noProof="0" dirty="0" smtClean="0"/>
              <a:t> purposes</a:t>
            </a:r>
            <a:r>
              <a:rPr lang="en-US" sz="1200" noProof="0" dirty="0" smtClean="0"/>
              <a:t>.</a:t>
            </a:r>
          </a:p>
          <a:p>
            <a:endParaRPr lang="en-US" noProof="0" dirty="0" smtClean="0"/>
          </a:p>
          <a:p>
            <a:r>
              <a:rPr lang="en-US" noProof="0" dirty="0" smtClean="0"/>
              <a:t>But, university is not just more challenging academically, it is very different from secondary school in other respects,</a:t>
            </a:r>
            <a:r>
              <a:rPr lang="en-US" baseline="0" noProof="0" dirty="0" smtClean="0"/>
              <a:t> too</a:t>
            </a:r>
            <a:r>
              <a:rPr lang="en-US" noProof="0" dirty="0" smtClean="0"/>
              <a:t>.</a:t>
            </a:r>
            <a:endParaRPr lang="en-US" noProof="0" dirty="0"/>
          </a:p>
        </p:txBody>
      </p:sp>
      <p:sp>
        <p:nvSpPr>
          <p:cNvPr id="4" name="Slide Number Placeholder 3"/>
          <p:cNvSpPr>
            <a:spLocks noGrp="1"/>
          </p:cNvSpPr>
          <p:nvPr>
            <p:ph type="sldNum" sz="quarter" idx="10"/>
          </p:nvPr>
        </p:nvSpPr>
        <p:spPr/>
        <p:txBody>
          <a:bodyPr/>
          <a:lstStyle/>
          <a:p>
            <a:fld id="{C311F08E-D630-914B-8B0E-8564E071AD43}" type="slidenum">
              <a:rPr lang="en-US" smtClean="0"/>
              <a:t>12</a:t>
            </a:fld>
            <a:endParaRPr lang="en-US"/>
          </a:p>
        </p:txBody>
      </p:sp>
    </p:spTree>
    <p:extLst>
      <p:ext uri="{BB962C8B-B14F-4D97-AF65-F5344CB8AC3E}">
        <p14:creationId xmlns:p14="http://schemas.microsoft.com/office/powerpoint/2010/main" val="210788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more information is better, we should maximize the information available</a:t>
            </a:r>
            <a:r>
              <a:rPr lang="en-US" baseline="0" dirty="0" smtClean="0"/>
              <a:t> </a:t>
            </a:r>
            <a:r>
              <a:rPr lang="en-US" dirty="0" smtClean="0"/>
              <a:t>about a student at university entry, in order to make the best match</a:t>
            </a:r>
            <a:r>
              <a:rPr lang="en-US" baseline="0" dirty="0" smtClean="0"/>
              <a:t> between the student and the institution</a:t>
            </a:r>
            <a:endParaRPr lang="en-US" dirty="0" smtClean="0"/>
          </a:p>
          <a:p>
            <a:endParaRPr lang="en-US" dirty="0" smtClean="0"/>
          </a:p>
          <a:p>
            <a:r>
              <a:rPr lang="en-US" dirty="0" smtClean="0"/>
              <a:t>Three measures are important to consider:</a:t>
            </a:r>
          </a:p>
          <a:p>
            <a:r>
              <a:rPr lang="en-US" dirty="0" smtClean="0"/>
              <a:t>	1.</a:t>
            </a:r>
            <a:r>
              <a:rPr lang="en-US" baseline="0" dirty="0" smtClean="0"/>
              <a:t> Predictive validity</a:t>
            </a:r>
          </a:p>
          <a:p>
            <a:r>
              <a:rPr lang="en-US" baseline="0" dirty="0" smtClean="0"/>
              <a:t>	2. Differences between groups</a:t>
            </a:r>
          </a:p>
          <a:p>
            <a:r>
              <a:rPr lang="en-US" baseline="0" dirty="0" smtClean="0"/>
              <a:t>	3. Content coverage</a:t>
            </a:r>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13</a:t>
            </a:fld>
            <a:endParaRPr lang="en-US"/>
          </a:p>
        </p:txBody>
      </p:sp>
    </p:spTree>
    <p:extLst>
      <p:ext uri="{BB962C8B-B14F-4D97-AF65-F5344CB8AC3E}">
        <p14:creationId xmlns:p14="http://schemas.microsoft.com/office/powerpoint/2010/main" val="237790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smtClean="0"/>
              <a:t>A University</a:t>
            </a:r>
            <a:r>
              <a:rPr lang="es-CL" baseline="0" dirty="0" smtClean="0"/>
              <a:t> of Chile student did his doctoral dissertation comparing the predictive validity of the PAA and PSU for engineering departments. He found that the PAA was more predictive, even for engineering, a field for which one would expect a curriculum-based test to be better.</a:t>
            </a:r>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14</a:t>
            </a:fld>
            <a:endParaRPr lang="en-US"/>
          </a:p>
        </p:txBody>
      </p:sp>
    </p:spTree>
    <p:extLst>
      <p:ext uri="{BB962C8B-B14F-4D97-AF65-F5344CB8AC3E}">
        <p14:creationId xmlns:p14="http://schemas.microsoft.com/office/powerpoint/2010/main" val="985817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smtClean="0"/>
              <a:t>Comparing predictive validities of the US SAT test to the PSU </a:t>
            </a:r>
          </a:p>
          <a:p>
            <a:endParaRPr lang="es-CL" baseline="0" dirty="0" smtClean="0"/>
          </a:p>
          <a:p>
            <a:r>
              <a:rPr lang="es-CL" baseline="0" dirty="0" smtClean="0"/>
              <a:t>In Language, Mathematics, Writing (only SAT), Social Science (only PSU)</a:t>
            </a:r>
          </a:p>
          <a:p>
            <a:endParaRPr lang="es-CL" baseline="0" dirty="0" smtClean="0"/>
          </a:p>
          <a:p>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15</a:t>
            </a:fld>
            <a:endParaRPr lang="en-US"/>
          </a:p>
        </p:txBody>
      </p:sp>
    </p:spTree>
    <p:extLst>
      <p:ext uri="{BB962C8B-B14F-4D97-AF65-F5344CB8AC3E}">
        <p14:creationId xmlns:p14="http://schemas.microsoft.com/office/powerpoint/2010/main" val="136766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smtClean="0"/>
              <a:t>Now for incremental predictive validity – the single most important measure of a</a:t>
            </a:r>
            <a:r>
              <a:rPr lang="es-CL" baseline="0" dirty="0" smtClean="0"/>
              <a:t> university admission test’s worth. It is the amount of information an admission test provides above and beyond all other factors considered, such as high school grades and ranking.</a:t>
            </a:r>
            <a:endParaRPr lang="es-CL" dirty="0" smtClean="0"/>
          </a:p>
          <a:p>
            <a:endParaRPr lang="es-CL" dirty="0" smtClean="0"/>
          </a:p>
          <a:p>
            <a:r>
              <a:rPr lang="es-CL" dirty="0" smtClean="0"/>
              <a:t>This is the</a:t>
            </a:r>
            <a:r>
              <a:rPr lang="es-CL" baseline="0" dirty="0" smtClean="0"/>
              <a:t> incremental predictive validity by career for the PSU administered in 2012. Two points are important.</a:t>
            </a:r>
          </a:p>
          <a:p>
            <a:pPr marL="171450" indent="-171450">
              <a:buFontTx/>
              <a:buChar char="-"/>
            </a:pPr>
            <a:r>
              <a:rPr lang="es-CL" baseline="0" dirty="0" smtClean="0"/>
              <a:t>First, the numbers are low. The average incremental predictive validity of the US SAT test is around 8 percent. The PSU approaches 8 percent for only one career – Chemistry and Pharmacy. The PSU average is 2.4 percent.</a:t>
            </a:r>
          </a:p>
          <a:p>
            <a:pPr marL="171450" indent="-171450">
              <a:buFontTx/>
              <a:buChar char="-"/>
            </a:pPr>
            <a:r>
              <a:rPr lang="es-CL" baseline="0" dirty="0" smtClean="0"/>
              <a:t>Second, the variation across careers is large. The PSU is more predictive for technical careers, less so for pure science and engineering degrees, and not at all predictive for some careers, particularly careers for which the curriculum is new and different from secondary school, such as art, architecture, and design. </a:t>
            </a:r>
          </a:p>
          <a:p>
            <a:endParaRPr lang="es-CL" baseline="0" dirty="0" smtClean="0"/>
          </a:p>
          <a:p>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16</a:t>
            </a:fld>
            <a:endParaRPr lang="en-US"/>
          </a:p>
        </p:txBody>
      </p:sp>
    </p:spTree>
    <p:extLst>
      <p:ext uri="{BB962C8B-B14F-4D97-AF65-F5344CB8AC3E}">
        <p14:creationId xmlns:p14="http://schemas.microsoft.com/office/powerpoint/2010/main" val="1716649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p:sp>
      <p:sp>
        <p:nvSpPr>
          <p:cNvPr id="51203" name="2 Marcador de notas"/>
          <p:cNvSpPr>
            <a:spLocks noGrp="1"/>
          </p:cNvSpPr>
          <p:nvPr>
            <p:ph type="body" idx="1"/>
          </p:nvPr>
        </p:nvSpPr>
        <p:spPr bwMode="auto">
          <a:xfrm>
            <a:off x="685480" y="4343144"/>
            <a:ext cx="5487041" cy="41150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charset="0"/>
                <a:ea typeface="SimSun" charset="0"/>
              </a:rPr>
              <a:t>This</a:t>
            </a:r>
            <a:r>
              <a:rPr lang="en-US" baseline="0" dirty="0" smtClean="0">
                <a:latin typeface="Arial" charset="0"/>
                <a:ea typeface="SimSun" charset="0"/>
              </a:rPr>
              <a:t> chart traces the percentage enrollment of municipal school graduates at four universities from 2003, the last year the aptitude test was used for admission </a:t>
            </a:r>
            <a:r>
              <a:rPr lang="is-IS" baseline="0" dirty="0" smtClean="0">
                <a:latin typeface="Arial" charset="0"/>
                <a:ea typeface="SimSun" charset="0"/>
              </a:rPr>
              <a:t>… </a:t>
            </a:r>
            <a:r>
              <a:rPr lang="en-US" baseline="0" dirty="0" smtClean="0">
                <a:latin typeface="Arial" charset="0"/>
                <a:ea typeface="SimSun" charset="0"/>
              </a:rPr>
              <a:t> to 2008, the fifth year of the new achievement-type admission test. Municipal schools are public schools; they enroll the poorest students, as well as those students least likely to have studied the full Scientific-Humanistic curriculum.</a:t>
            </a:r>
            <a:endParaRPr lang="es-CL" dirty="0">
              <a:latin typeface="Arial" charset="0"/>
              <a:ea typeface="SimSun" charset="0"/>
            </a:endParaRPr>
          </a:p>
          <a:p>
            <a:endParaRPr lang="es-CL" dirty="0">
              <a:latin typeface="Arial" charset="0"/>
              <a:ea typeface="SimSun" charset="0"/>
            </a:endParaRPr>
          </a:p>
        </p:txBody>
      </p:sp>
      <p:sp>
        <p:nvSpPr>
          <p:cNvPr id="50180" name="3 Marcador de fecha"/>
          <p:cNvSpPr>
            <a:spLocks noGrp="1"/>
          </p:cNvSpPr>
          <p:nvPr>
            <p:ph type="dt" sz="quarter" idx="1"/>
          </p:nvPr>
        </p:nvSpPr>
        <p:spPr/>
        <p:txBody>
          <a:bodyPr/>
          <a:lstStyle>
            <a:lvl1pPr eaLnBrk="0" hangingPunct="0">
              <a:defRPr sz="3000">
                <a:solidFill>
                  <a:schemeClr val="tx1"/>
                </a:solidFill>
                <a:latin typeface="Arial" charset="0"/>
                <a:ea typeface="SimSun" charset="0"/>
                <a:cs typeface="SimSun" charset="0"/>
              </a:defRPr>
            </a:lvl1pPr>
            <a:lvl2pPr marL="742950" indent="-285750" eaLnBrk="0" hangingPunct="0">
              <a:defRPr sz="3000">
                <a:solidFill>
                  <a:schemeClr val="tx1"/>
                </a:solidFill>
                <a:latin typeface="Arial" charset="0"/>
                <a:ea typeface="SimSun" charset="0"/>
                <a:cs typeface="SimSun" charset="0"/>
              </a:defRPr>
            </a:lvl2pPr>
            <a:lvl3pPr marL="1143000" indent="-228600" eaLnBrk="0" hangingPunct="0">
              <a:defRPr sz="3000">
                <a:solidFill>
                  <a:schemeClr val="tx1"/>
                </a:solidFill>
                <a:latin typeface="Arial" charset="0"/>
                <a:ea typeface="SimSun" charset="0"/>
                <a:cs typeface="SimSun" charset="0"/>
              </a:defRPr>
            </a:lvl3pPr>
            <a:lvl4pPr marL="1600200" indent="-228600" eaLnBrk="0" hangingPunct="0">
              <a:defRPr sz="3000">
                <a:solidFill>
                  <a:schemeClr val="tx1"/>
                </a:solidFill>
                <a:latin typeface="Arial" charset="0"/>
                <a:ea typeface="SimSun" charset="0"/>
                <a:cs typeface="SimSun" charset="0"/>
              </a:defRPr>
            </a:lvl4pPr>
            <a:lvl5pPr marL="2057400" indent="-228600" eaLnBrk="0" hangingPunct="0">
              <a:defRPr sz="30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30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30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30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3000">
                <a:solidFill>
                  <a:schemeClr val="tx1"/>
                </a:solidFill>
                <a:latin typeface="Arial" charset="0"/>
                <a:ea typeface="SimSun" charset="0"/>
                <a:cs typeface="SimSun" charset="0"/>
              </a:defRPr>
            </a:lvl9pPr>
          </a:lstStyle>
          <a:p>
            <a:pPr eaLnBrk="1" hangingPunct="1"/>
            <a:fld id="{DFC2E917-7B3C-8248-A7B7-27BC46C2898E}" type="datetime1">
              <a:rPr lang="en-US" sz="1800"/>
              <a:pPr eaLnBrk="1" hangingPunct="1"/>
              <a:t>7/9/18</a:t>
            </a:fld>
            <a:endParaRPr lang="en-US" sz="1800"/>
          </a:p>
        </p:txBody>
      </p:sp>
      <p:sp>
        <p:nvSpPr>
          <p:cNvPr id="50181" name="4 Marcador de número de diapositiva"/>
          <p:cNvSpPr>
            <a:spLocks noGrp="1"/>
          </p:cNvSpPr>
          <p:nvPr>
            <p:ph type="sldNum" sz="quarter" idx="5"/>
          </p:nvPr>
        </p:nvSpPr>
        <p:spPr/>
        <p:txBody>
          <a:bodyPr/>
          <a:lstStyle>
            <a:lvl1pPr eaLnBrk="0" hangingPunct="0">
              <a:defRPr sz="3000">
                <a:solidFill>
                  <a:schemeClr val="tx1"/>
                </a:solidFill>
                <a:latin typeface="Arial" charset="0"/>
                <a:ea typeface="SimSun" charset="0"/>
                <a:cs typeface="SimSun" charset="0"/>
              </a:defRPr>
            </a:lvl1pPr>
            <a:lvl2pPr marL="742950" indent="-285750" eaLnBrk="0" hangingPunct="0">
              <a:defRPr sz="3000">
                <a:solidFill>
                  <a:schemeClr val="tx1"/>
                </a:solidFill>
                <a:latin typeface="Arial" charset="0"/>
                <a:ea typeface="SimSun" charset="0"/>
                <a:cs typeface="SimSun" charset="0"/>
              </a:defRPr>
            </a:lvl2pPr>
            <a:lvl3pPr marL="1143000" indent="-228600" eaLnBrk="0" hangingPunct="0">
              <a:defRPr sz="3000">
                <a:solidFill>
                  <a:schemeClr val="tx1"/>
                </a:solidFill>
                <a:latin typeface="Arial" charset="0"/>
                <a:ea typeface="SimSun" charset="0"/>
                <a:cs typeface="SimSun" charset="0"/>
              </a:defRPr>
            </a:lvl3pPr>
            <a:lvl4pPr marL="1600200" indent="-228600" eaLnBrk="0" hangingPunct="0">
              <a:defRPr sz="3000">
                <a:solidFill>
                  <a:schemeClr val="tx1"/>
                </a:solidFill>
                <a:latin typeface="Arial" charset="0"/>
                <a:ea typeface="SimSun" charset="0"/>
                <a:cs typeface="SimSun" charset="0"/>
              </a:defRPr>
            </a:lvl4pPr>
            <a:lvl5pPr marL="2057400" indent="-228600" eaLnBrk="0" hangingPunct="0">
              <a:defRPr sz="30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30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30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30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3000">
                <a:solidFill>
                  <a:schemeClr val="tx1"/>
                </a:solidFill>
                <a:latin typeface="Arial" charset="0"/>
                <a:ea typeface="SimSun" charset="0"/>
                <a:cs typeface="SimSun" charset="0"/>
              </a:defRPr>
            </a:lvl9pPr>
          </a:lstStyle>
          <a:p>
            <a:pPr eaLnBrk="1" hangingPunct="1"/>
            <a:fld id="{B1AA9A5F-7EA3-E643-9DBA-E3FFB1B44198}" type="slidenum">
              <a:rPr lang="en-US" sz="1800"/>
              <a:pPr eaLnBrk="1" hangingPunct="1"/>
              <a:t>17</a:t>
            </a:fld>
            <a:endParaRPr lang="en-US" sz="1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smtClean="0"/>
              <a:t>The</a:t>
            </a:r>
            <a:r>
              <a:rPr lang="es-CL" baseline="0" dirty="0" smtClean="0"/>
              <a:t> Chilean Education Ministry conducted a content coverage survey in 2012. Only around a quarter of secondary schools covered the entire curriculum – as was required – in either mathematics or language. </a:t>
            </a:r>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18</a:t>
            </a:fld>
            <a:endParaRPr lang="en-US"/>
          </a:p>
        </p:txBody>
      </p:sp>
    </p:spTree>
    <p:extLst>
      <p:ext uri="{BB962C8B-B14F-4D97-AF65-F5344CB8AC3E}">
        <p14:creationId xmlns:p14="http://schemas.microsoft.com/office/powerpoint/2010/main" val="226314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Two</a:t>
            </a:r>
            <a:r>
              <a:rPr lang="en-US" sz="1200" baseline="0" dirty="0" smtClean="0"/>
              <a:t> main</a:t>
            </a:r>
            <a:r>
              <a:rPr lang="en-US" sz="1200" dirty="0" smtClean="0"/>
              <a:t> types of standardized tests used in the context of university entry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Achievement</a:t>
            </a:r>
            <a:br>
              <a:rPr lang="en-US" sz="1200" dirty="0" smtClean="0"/>
            </a:br>
            <a:r>
              <a:rPr lang="en-US" sz="1200" dirty="0" smtClean="0"/>
              <a:t>Aptitude</a:t>
            </a:r>
            <a:br>
              <a:rPr lang="en-US" sz="1200" dirty="0" smtClean="0"/>
            </a:b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There is no pure form of either;</a:t>
            </a:r>
            <a:r>
              <a:rPr lang="en-US" sz="1200" baseline="0" dirty="0" smtClean="0"/>
              <a:t> all achievement tests test some aptitude; all aptitude tests test some achievement</a:t>
            </a:r>
            <a:endParaRPr lang="en-US" dirty="0"/>
          </a:p>
        </p:txBody>
      </p:sp>
      <p:sp>
        <p:nvSpPr>
          <p:cNvPr id="4" name="Slide Number Placeholder 3"/>
          <p:cNvSpPr>
            <a:spLocks noGrp="1"/>
          </p:cNvSpPr>
          <p:nvPr>
            <p:ph type="sldNum" sz="quarter" idx="10"/>
          </p:nvPr>
        </p:nvSpPr>
        <p:spPr/>
        <p:txBody>
          <a:bodyPr/>
          <a:lstStyle/>
          <a:p>
            <a:fld id="{C311F08E-D630-914B-8B0E-8564E071AD43}" type="slidenum">
              <a:rPr lang="en-US" smtClean="0"/>
              <a:t>2</a:t>
            </a:fld>
            <a:endParaRPr lang="en-US"/>
          </a:p>
        </p:txBody>
      </p:sp>
    </p:spTree>
    <p:extLst>
      <p:ext uri="{BB962C8B-B14F-4D97-AF65-F5344CB8AC3E}">
        <p14:creationId xmlns:p14="http://schemas.microsoft.com/office/powerpoint/2010/main" val="111984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smtClean="0"/>
              <a:t>The PSU</a:t>
            </a:r>
            <a:r>
              <a:rPr lang="es-CL" baseline="0" dirty="0" smtClean="0"/>
              <a:t> was first proposed around the year 2000. From 1966 to 2003, Chile employed a different system for university admission. The PAA was an aptitude test, modeled on the SAT test in the United States. It was supplemented in some career fields with tests focused on their most relevant curriculum.</a:t>
            </a:r>
          </a:p>
          <a:p>
            <a:endParaRPr lang="es-CL" baseline="0" dirty="0" smtClean="0"/>
          </a:p>
          <a:p>
            <a:r>
              <a:rPr lang="es-CL" baseline="0" dirty="0" smtClean="0"/>
              <a:t>The PSU was proposed to be an achievement test</a:t>
            </a:r>
            <a:r>
              <a:rPr lang="en-US" baseline="0" dirty="0" smtClean="0"/>
              <a:t>—</a:t>
            </a:r>
            <a:r>
              <a:rPr lang="es-CL" baseline="0" dirty="0" smtClean="0"/>
              <a:t>based 100% on the new curriculum proposed for the science-humanities track. Change was made around the same time the U. of California president was arguing for an aptitude to achievement conversion.</a:t>
            </a:r>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3</a:t>
            </a:fld>
            <a:endParaRPr lang="en-US"/>
          </a:p>
        </p:txBody>
      </p:sp>
    </p:spTree>
    <p:extLst>
      <p:ext uri="{BB962C8B-B14F-4D97-AF65-F5344CB8AC3E}">
        <p14:creationId xmlns:p14="http://schemas.microsoft.com/office/powerpoint/2010/main" val="348481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the start, those promoting and funding the PSU, such as the World Bank, over-promised. Those funding the PSU did not understand testing very well. Much of the early history of the PSU can be found in World Bank documents.</a:t>
            </a:r>
          </a:p>
          <a:p>
            <a:endParaRPr lang="en-US" baseline="0" dirty="0" smtClean="0"/>
          </a:p>
          <a:p>
            <a:r>
              <a:rPr lang="en-US" baseline="0" dirty="0" smtClean="0"/>
              <a:t>Much of the appeal was to newness – the PAA was old, developed in the 1960s – so, surely, forty years later, one could make a better test. </a:t>
            </a:r>
          </a:p>
        </p:txBody>
      </p:sp>
      <p:sp>
        <p:nvSpPr>
          <p:cNvPr id="4" name="Slide Number Placeholder 3"/>
          <p:cNvSpPr>
            <a:spLocks noGrp="1"/>
          </p:cNvSpPr>
          <p:nvPr>
            <p:ph type="sldNum" sz="quarter" idx="10"/>
          </p:nvPr>
        </p:nvSpPr>
        <p:spPr/>
        <p:txBody>
          <a:bodyPr/>
          <a:lstStyle/>
          <a:p>
            <a:fld id="{ED17F17D-2288-804A-830C-1655D99A58FD}" type="slidenum">
              <a:rPr lang="en-US" smtClean="0"/>
              <a:t>4</a:t>
            </a:fld>
            <a:endParaRPr lang="en-US"/>
          </a:p>
        </p:txBody>
      </p:sp>
    </p:spTree>
    <p:extLst>
      <p:ext uri="{BB962C8B-B14F-4D97-AF65-F5344CB8AC3E}">
        <p14:creationId xmlns:p14="http://schemas.microsoft.com/office/powerpoint/2010/main" val="320611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of the promises made little sense. Some made no sense in the context of other promises; they were contradictory.</a:t>
            </a:r>
            <a:endParaRPr lang="en-US" dirty="0" smtClean="0"/>
          </a:p>
          <a:p>
            <a:endParaRPr lang="en-US" dirty="0" smtClean="0"/>
          </a:p>
          <a:p>
            <a:r>
              <a:rPr lang="en-US" dirty="0" smtClean="0"/>
              <a:t>Proponents</a:t>
            </a:r>
            <a:r>
              <a:rPr lang="en-US" baseline="0" dirty="0" smtClean="0"/>
              <a:t> appealed to economic rationales, e.g. efficiency of a single exam; incentives in a curriculum-based exam. </a:t>
            </a:r>
            <a:r>
              <a:rPr lang="en-US" u="none" baseline="0" dirty="0" smtClean="0"/>
              <a:t>Economists are all about incentives.</a:t>
            </a:r>
          </a:p>
          <a:p>
            <a:endParaRPr lang="en-US" baseline="0" dirty="0" smtClean="0"/>
          </a:p>
          <a:p>
            <a:r>
              <a:rPr lang="en-US" baseline="0" dirty="0" smtClean="0"/>
              <a:t>Without an expertise in test development, funders made conflicting recommendations.</a:t>
            </a:r>
            <a:endParaRPr lang="en-US" dirty="0"/>
          </a:p>
        </p:txBody>
      </p:sp>
      <p:sp>
        <p:nvSpPr>
          <p:cNvPr id="4" name="Slide Number Placeholder 3"/>
          <p:cNvSpPr>
            <a:spLocks noGrp="1"/>
          </p:cNvSpPr>
          <p:nvPr>
            <p:ph type="sldNum" sz="quarter" idx="10"/>
          </p:nvPr>
        </p:nvSpPr>
        <p:spPr/>
        <p:txBody>
          <a:bodyPr/>
          <a:lstStyle/>
          <a:p>
            <a:fld id="{ED17F17D-2288-804A-830C-1655D99A58FD}" type="slidenum">
              <a:rPr lang="en-US" smtClean="0"/>
              <a:t>5</a:t>
            </a:fld>
            <a:endParaRPr lang="en-US"/>
          </a:p>
        </p:txBody>
      </p:sp>
    </p:spTree>
    <p:extLst>
      <p:ext uri="{BB962C8B-B14F-4D97-AF65-F5344CB8AC3E}">
        <p14:creationId xmlns:p14="http://schemas.microsoft.com/office/powerpoint/2010/main" val="320611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smtClean="0"/>
              <a:t>Multiplicity</a:t>
            </a:r>
            <a:r>
              <a:rPr lang="en-US" baseline="0" dirty="0" smtClean="0"/>
              <a:t> of purposes expressed for the PSU (these are only some of them)</a:t>
            </a:r>
            <a:endParaRPr lang="en-US" dirty="0" smtClean="0"/>
          </a:p>
          <a:p>
            <a:pPr marL="514350" indent="-514350" algn="l">
              <a:buAutoNum type="arabicPeriod"/>
            </a:pPr>
            <a:endParaRPr lang="en-US" dirty="0" smtClean="0"/>
          </a:p>
          <a:p>
            <a:pPr marL="514350" indent="-514350" algn="l">
              <a:buAutoNum type="arabicPeriod"/>
            </a:pPr>
            <a:r>
              <a:rPr lang="en-US" dirty="0" smtClean="0"/>
              <a:t>Measure the implementation of a new curriculum; </a:t>
            </a:r>
          </a:p>
          <a:p>
            <a:pPr marL="514350" indent="-514350" algn="l">
              <a:buAutoNum type="arabicPeriod"/>
            </a:pPr>
            <a:r>
              <a:rPr lang="en-US" dirty="0" smtClean="0"/>
              <a:t>Measure mastery of two different curricula;</a:t>
            </a:r>
          </a:p>
          <a:p>
            <a:pPr marL="514350" indent="-514350" algn="l">
              <a:buAutoNum type="arabicPeriod"/>
            </a:pPr>
            <a:r>
              <a:rPr lang="en-US" dirty="0" smtClean="0"/>
              <a:t>Incentivize high schools to implement the new curriculum because it would be tested; </a:t>
            </a:r>
          </a:p>
          <a:p>
            <a:pPr marL="514350" indent="-514350" algn="l">
              <a:buAutoNum type="arabicPeriod"/>
            </a:pPr>
            <a:r>
              <a:rPr lang="en-US" dirty="0" smtClean="0"/>
              <a:t>Incentivize high school students to study more; </a:t>
            </a:r>
          </a:p>
          <a:p>
            <a:pPr marL="514350" indent="-514350" algn="l">
              <a:buAutoNum type="arabicPeriod"/>
            </a:pPr>
            <a:r>
              <a:rPr lang="en-US" dirty="0" smtClean="0"/>
              <a:t>Predict success in university generally;</a:t>
            </a:r>
          </a:p>
          <a:p>
            <a:pPr marL="514350" indent="-514350" algn="l">
              <a:buAutoNum type="arabicPeriod"/>
            </a:pPr>
            <a:r>
              <a:rPr lang="en-US" dirty="0" smtClean="0"/>
              <a:t>Predict success across very different types of university programs;</a:t>
            </a:r>
          </a:p>
          <a:p>
            <a:pPr marL="514350" indent="-514350" algn="l">
              <a:buAutoNum type="arabicPeriod"/>
            </a:pPr>
            <a:r>
              <a:rPr lang="en-US" dirty="0" smtClean="0"/>
              <a:t>Provide cut-scores for university entry, need scholarships, and merit scholarships</a:t>
            </a:r>
          </a:p>
          <a:p>
            <a:endParaRPr lang="en-US" dirty="0" smtClean="0"/>
          </a:p>
          <a:p>
            <a:r>
              <a:rPr lang="en-US" dirty="0" smtClean="0"/>
              <a:t>No single test can possibly do</a:t>
            </a:r>
            <a:r>
              <a:rPr lang="en-US" baseline="0" dirty="0" smtClean="0"/>
              <a:t> all of this well.</a:t>
            </a:r>
            <a:endParaRPr lang="en-US" dirty="0"/>
          </a:p>
        </p:txBody>
      </p:sp>
      <p:sp>
        <p:nvSpPr>
          <p:cNvPr id="4" name="Slide Number Placeholder 3"/>
          <p:cNvSpPr>
            <a:spLocks noGrp="1"/>
          </p:cNvSpPr>
          <p:nvPr>
            <p:ph type="sldNum" sz="quarter" idx="10"/>
          </p:nvPr>
        </p:nvSpPr>
        <p:spPr/>
        <p:txBody>
          <a:bodyPr/>
          <a:lstStyle/>
          <a:p>
            <a:fld id="{ED17F17D-2288-804A-830C-1655D99A58FD}" type="slidenum">
              <a:rPr lang="en-US" smtClean="0"/>
              <a:t>6</a:t>
            </a:fld>
            <a:endParaRPr lang="en-US"/>
          </a:p>
        </p:txBody>
      </p:sp>
    </p:spTree>
    <p:extLst>
      <p:ext uri="{BB962C8B-B14F-4D97-AF65-F5344CB8AC3E}">
        <p14:creationId xmlns:p14="http://schemas.microsoft.com/office/powerpoint/2010/main" val="1711671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PSU:  A test at war with itself</a:t>
            </a:r>
            <a:endParaRPr lang="es-CL" dirty="0" smtClean="0"/>
          </a:p>
          <a:p>
            <a:endParaRPr lang="es-CL" dirty="0" smtClean="0"/>
          </a:p>
          <a:p>
            <a:r>
              <a:rPr lang="en-US" sz="1200" dirty="0" smtClean="0"/>
              <a:t>Expected to do to many things… </a:t>
            </a:r>
          </a:p>
          <a:p>
            <a:r>
              <a:rPr lang="is-IS" sz="1200" u="none" baseline="0" dirty="0" smtClean="0"/>
              <a:t>…each time another purpose is added to a test, the test becomes a poorer measure for each purpose</a:t>
            </a:r>
            <a:endParaRPr lang="es-CL" u="none" dirty="0" smtClean="0"/>
          </a:p>
        </p:txBody>
      </p:sp>
      <p:sp>
        <p:nvSpPr>
          <p:cNvPr id="4" name="Slide Number Placeholder 3"/>
          <p:cNvSpPr>
            <a:spLocks noGrp="1"/>
          </p:cNvSpPr>
          <p:nvPr>
            <p:ph type="sldNum" sz="quarter" idx="10"/>
          </p:nvPr>
        </p:nvSpPr>
        <p:spPr/>
        <p:txBody>
          <a:bodyPr/>
          <a:lstStyle/>
          <a:p>
            <a:fld id="{C311F08E-D630-914B-8B0E-8564E071AD43}" type="slidenum">
              <a:rPr lang="en-US" smtClean="0"/>
              <a:t>7</a:t>
            </a:fld>
            <a:endParaRPr lang="en-US"/>
          </a:p>
        </p:txBody>
      </p:sp>
    </p:spTree>
    <p:extLst>
      <p:ext uri="{BB962C8B-B14F-4D97-AF65-F5344CB8AC3E}">
        <p14:creationId xmlns:p14="http://schemas.microsoft.com/office/powerpoint/2010/main" val="3060094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t>Achievement tests in</a:t>
            </a:r>
            <a:r>
              <a:rPr lang="en-US" sz="1200" baseline="0" dirty="0" smtClean="0"/>
              <a:t> the context of</a:t>
            </a:r>
            <a:r>
              <a:rPr lang="en-US" sz="1200" dirty="0" smtClean="0"/>
              <a:t> university entry</a:t>
            </a:r>
          </a:p>
          <a:p>
            <a:pPr algn="l"/>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How validated:  through alignment</a:t>
            </a:r>
            <a:r>
              <a:rPr lang="en-US" sz="1200" baseline="0" dirty="0" smtClean="0"/>
              <a:t> with secondary school curriculum; </a:t>
            </a:r>
            <a:r>
              <a:rPr lang="en-US" b="0" u="none" baseline="0" dirty="0" smtClean="0"/>
              <a:t>Achievement tests are retrospective – aligned with content learned in the past.</a:t>
            </a:r>
            <a:endParaRPr lang="en-US" b="0"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u="none" dirty="0" smtClean="0"/>
              <a:t>Achievement tests are typically summative, or exit exams, taken at the end of a</a:t>
            </a:r>
            <a:r>
              <a:rPr lang="en-US" b="0" u="none" baseline="0" dirty="0" smtClean="0"/>
              <a:t> program. </a:t>
            </a:r>
            <a:endParaRPr lang="en-US" sz="1200" u="none" baseline="0" dirty="0" smtClean="0"/>
          </a:p>
          <a:p>
            <a:pPr algn="l"/>
            <a:r>
              <a:rPr lang="en-US" sz="1200" dirty="0" smtClean="0"/>
              <a:t>Highly correlated with other available measures, such as high school grades</a:t>
            </a:r>
            <a:r>
              <a:rPr lang="en-US" sz="1200" baseline="0" dirty="0" smtClean="0"/>
              <a:t> and rank</a:t>
            </a:r>
            <a:endParaRPr lang="en-US" sz="1200" dirty="0" smtClean="0"/>
          </a:p>
          <a:p>
            <a:r>
              <a:rPr lang="en-US" dirty="0" smtClean="0"/>
              <a:t>Fairness assumes that </a:t>
            </a:r>
            <a:r>
              <a:rPr lang="en-US" b="1" dirty="0" smtClean="0"/>
              <a:t>all students</a:t>
            </a:r>
            <a:r>
              <a:rPr lang="en-US" b="1" baseline="0" dirty="0" smtClean="0"/>
              <a:t> </a:t>
            </a:r>
            <a:r>
              <a:rPr lang="en-US" b="1" dirty="0" smtClean="0"/>
              <a:t>have had the same opportunity to learn content</a:t>
            </a:r>
          </a:p>
        </p:txBody>
      </p:sp>
      <p:sp>
        <p:nvSpPr>
          <p:cNvPr id="4" name="Slide Number Placeholder 3"/>
          <p:cNvSpPr>
            <a:spLocks noGrp="1"/>
          </p:cNvSpPr>
          <p:nvPr>
            <p:ph type="sldNum" sz="quarter" idx="10"/>
          </p:nvPr>
        </p:nvSpPr>
        <p:spPr/>
        <p:txBody>
          <a:bodyPr/>
          <a:lstStyle/>
          <a:p>
            <a:fld id="{C311F08E-D630-914B-8B0E-8564E071AD43}" type="slidenum">
              <a:rPr lang="en-US" smtClean="0"/>
              <a:t>8</a:t>
            </a:fld>
            <a:endParaRPr lang="en-US"/>
          </a:p>
        </p:txBody>
      </p:sp>
    </p:spTree>
    <p:extLst>
      <p:ext uri="{BB962C8B-B14F-4D97-AF65-F5344CB8AC3E}">
        <p14:creationId xmlns:p14="http://schemas.microsoft.com/office/powerpoint/2010/main" val="386791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Aptitude</a:t>
            </a:r>
            <a:r>
              <a:rPr lang="en-US" baseline="0" dirty="0" smtClean="0"/>
              <a:t> tests in the context of university entry</a:t>
            </a:r>
            <a:endParaRPr lang="en-US" dirty="0" smtClean="0"/>
          </a:p>
          <a:p>
            <a:pPr algn="l"/>
            <a:endParaRPr lang="en-US" dirty="0" smtClean="0"/>
          </a:p>
          <a:p>
            <a:pPr algn="l"/>
            <a:r>
              <a:rPr lang="en-US" dirty="0" smtClean="0"/>
              <a:t>How validated:  predictive validity, correlation with future activity (e.g., university grades)</a:t>
            </a:r>
          </a:p>
          <a:p>
            <a:pPr algn="l"/>
            <a:r>
              <a:rPr lang="en-US" u="none" dirty="0" smtClean="0">
                <a:solidFill>
                  <a:srgbClr val="FFFF00"/>
                </a:solidFill>
              </a:rPr>
              <a:t>	</a:t>
            </a:r>
            <a:r>
              <a:rPr lang="en-US" u="none" dirty="0" smtClean="0">
                <a:solidFill>
                  <a:srgbClr val="FF0000"/>
                </a:solidFill>
              </a:rPr>
              <a:t>Content is set at a </a:t>
            </a:r>
            <a:r>
              <a:rPr lang="en-US" u="none" baseline="0" dirty="0" smtClean="0">
                <a:solidFill>
                  <a:srgbClr val="FF0000"/>
                </a:solidFill>
              </a:rPr>
              <a:t>universally common school level, </a:t>
            </a:r>
            <a:r>
              <a:rPr lang="en-US" u="none" dirty="0" smtClean="0">
                <a:solidFill>
                  <a:srgbClr val="FF0000"/>
                </a:solidFill>
              </a:rPr>
              <a:t>and much broader </a:t>
            </a:r>
          </a:p>
          <a:p>
            <a:pPr marL="0" marR="0" indent="0" algn="l" defTabSz="457200" rtl="0" eaLnBrk="1" fontAlgn="auto" latinLnBrk="0" hangingPunct="1">
              <a:lnSpc>
                <a:spcPct val="100000"/>
              </a:lnSpc>
              <a:spcBef>
                <a:spcPts val="0"/>
              </a:spcBef>
              <a:spcAft>
                <a:spcPts val="0"/>
              </a:spcAft>
              <a:buClrTx/>
              <a:buSzTx/>
              <a:buFontTx/>
              <a:buNone/>
              <a:tabLst/>
              <a:defRPr/>
            </a:pPr>
            <a:r>
              <a:rPr lang="en-US" u="none" dirty="0" smtClean="0">
                <a:solidFill>
                  <a:srgbClr val="FF0000"/>
                </a:solidFill>
              </a:rPr>
              <a:t>		… content used is basic, broad, commonly available,</a:t>
            </a:r>
            <a:r>
              <a:rPr lang="en-US" u="none" baseline="0" dirty="0" smtClean="0">
                <a:solidFill>
                  <a:srgbClr val="FF0000"/>
                </a:solidFill>
              </a:rPr>
              <a:t> not necessarily school related</a:t>
            </a:r>
            <a:endParaRPr lang="en-US" u="none" dirty="0" smtClean="0">
              <a:solidFill>
                <a:srgbClr val="FF0000"/>
              </a:solidFill>
            </a:endParaRPr>
          </a:p>
          <a:p>
            <a:pPr algn="l"/>
            <a:r>
              <a:rPr lang="en-US" u="none" dirty="0" smtClean="0"/>
              <a:t>		… item types can be different – problem solving -- </a:t>
            </a:r>
            <a:r>
              <a:rPr lang="en-US" dirty="0" smtClean="0"/>
              <a:t>test measures what student does with the content provided</a:t>
            </a:r>
          </a:p>
          <a:p>
            <a:pPr algn="l"/>
            <a:r>
              <a:rPr lang="en-US" dirty="0" smtClean="0"/>
              <a:t>	Not easily coachable </a:t>
            </a:r>
          </a:p>
          <a:p>
            <a:pPr algn="l"/>
            <a:r>
              <a:rPr lang="is-IS" dirty="0" smtClean="0"/>
              <a:t>		…content</a:t>
            </a:r>
            <a:r>
              <a:rPr lang="is-IS" baseline="0" dirty="0" smtClean="0"/>
              <a:t> domain is common knowledge, too broad a domain for focused study</a:t>
            </a:r>
            <a:endParaRPr lang="en-US" dirty="0" smtClean="0"/>
          </a:p>
        </p:txBody>
      </p:sp>
      <p:sp>
        <p:nvSpPr>
          <p:cNvPr id="4" name="Slide Number Placeholder 3"/>
          <p:cNvSpPr>
            <a:spLocks noGrp="1"/>
          </p:cNvSpPr>
          <p:nvPr>
            <p:ph type="sldNum" sz="quarter" idx="10"/>
          </p:nvPr>
        </p:nvSpPr>
        <p:spPr/>
        <p:txBody>
          <a:bodyPr/>
          <a:lstStyle/>
          <a:p>
            <a:fld id="{C311F08E-D630-914B-8B0E-8564E071AD43}" type="slidenum">
              <a:rPr lang="en-US" smtClean="0"/>
              <a:t>9</a:t>
            </a:fld>
            <a:endParaRPr lang="en-US"/>
          </a:p>
        </p:txBody>
      </p:sp>
    </p:spTree>
    <p:extLst>
      <p:ext uri="{BB962C8B-B14F-4D97-AF65-F5344CB8AC3E}">
        <p14:creationId xmlns:p14="http://schemas.microsoft.com/office/powerpoint/2010/main" val="2453275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July 4, 2018</a:t>
            </a:r>
            <a:endParaRPr lang="en-US"/>
          </a:p>
        </p:txBody>
      </p:sp>
      <p:sp>
        <p:nvSpPr>
          <p:cNvPr id="5" name="Footer Placeholder 4"/>
          <p:cNvSpPr>
            <a:spLocks noGrp="1"/>
          </p:cNvSpPr>
          <p:nvPr>
            <p:ph type="ftr" sz="quarter" idx="11"/>
          </p:nvPr>
        </p:nvSpPr>
        <p:spPr/>
        <p:txBody>
          <a:bodyPr/>
          <a:lstStyle/>
          <a:p>
            <a:r>
              <a:rPr lang="en-US" smtClean="0"/>
              <a:t>International Test Commission, 11th Conference, Montréal, Canada</a:t>
            </a:r>
            <a:endParaRPr lang="en-US" dirty="0"/>
          </a:p>
        </p:txBody>
      </p:sp>
      <p:sp>
        <p:nvSpPr>
          <p:cNvPr id="6" name="Slide Number Placeholder 5"/>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106220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4, 2018</a:t>
            </a:r>
            <a:endParaRPr lang="en-US"/>
          </a:p>
        </p:txBody>
      </p:sp>
      <p:sp>
        <p:nvSpPr>
          <p:cNvPr id="5" name="Footer Placeholder 4"/>
          <p:cNvSpPr>
            <a:spLocks noGrp="1"/>
          </p:cNvSpPr>
          <p:nvPr>
            <p:ph type="ftr" sz="quarter" idx="11"/>
          </p:nvPr>
        </p:nvSpPr>
        <p:spPr/>
        <p:txBody>
          <a:bodyPr/>
          <a:lstStyle/>
          <a:p>
            <a:r>
              <a:rPr lang="en-US" smtClean="0"/>
              <a:t>International Test Commission, 11th Conference, Montréal, Canada</a:t>
            </a:r>
            <a:endParaRPr lang="en-US" dirty="0"/>
          </a:p>
        </p:txBody>
      </p:sp>
      <p:sp>
        <p:nvSpPr>
          <p:cNvPr id="6" name="Slide Number Placeholder 5"/>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321479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4, 2018</a:t>
            </a:r>
            <a:endParaRPr lang="en-US"/>
          </a:p>
        </p:txBody>
      </p:sp>
      <p:sp>
        <p:nvSpPr>
          <p:cNvPr id="5" name="Footer Placeholder 4"/>
          <p:cNvSpPr>
            <a:spLocks noGrp="1"/>
          </p:cNvSpPr>
          <p:nvPr>
            <p:ph type="ftr" sz="quarter" idx="11"/>
          </p:nvPr>
        </p:nvSpPr>
        <p:spPr/>
        <p:txBody>
          <a:bodyPr/>
          <a:lstStyle/>
          <a:p>
            <a:r>
              <a:rPr lang="en-US" smtClean="0"/>
              <a:t>International Test Commission, 11th Conference, Montréal, Canada</a:t>
            </a:r>
            <a:endParaRPr lang="en-US" dirty="0"/>
          </a:p>
        </p:txBody>
      </p:sp>
      <p:sp>
        <p:nvSpPr>
          <p:cNvPr id="6" name="Slide Number Placeholder 5"/>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2683336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p:spPr>
        <p:txBody>
          <a:bodyPr/>
          <a:lstStyle>
            <a:lvl1pPr>
              <a:defRPr/>
            </a:lvl1pPr>
          </a:lstStyle>
          <a:p>
            <a:r>
              <a:rPr lang="en-US" altLang="en-US" smtClean="0"/>
              <a:t>July 4, 2018</a:t>
            </a:r>
            <a:endParaRPr lang="en-US" sz="1800">
              <a:solidFill>
                <a:schemeClr val="tx1"/>
              </a:solidFill>
            </a:endParaRPr>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r>
              <a:rPr lang="en-US" smtClean="0"/>
              <a:t>International Test Commission, 11th Conference, Montréal, Canada</a:t>
            </a:r>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fld id="{14D9401B-FA8C-C843-ABC8-89406E0CF543}" type="slidenum">
              <a:rPr lang="en-US" altLang="en-US"/>
              <a:pPr/>
              <a:t>‹#›</a:t>
            </a:fld>
            <a:endParaRPr lang="en-US" sz="1800">
              <a:solidFill>
                <a:schemeClr val="tx1"/>
              </a:solidFill>
            </a:endParaRPr>
          </a:p>
        </p:txBody>
      </p:sp>
    </p:spTree>
    <p:extLst>
      <p:ext uri="{BB962C8B-B14F-4D97-AF65-F5344CB8AC3E}">
        <p14:creationId xmlns:p14="http://schemas.microsoft.com/office/powerpoint/2010/main" val="195417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July 4, 2018</a:t>
            </a:r>
            <a:endParaRPr lang="en-US"/>
          </a:p>
        </p:txBody>
      </p:sp>
      <p:sp>
        <p:nvSpPr>
          <p:cNvPr id="4" name="Footer Placeholder 3"/>
          <p:cNvSpPr>
            <a:spLocks noGrp="1"/>
          </p:cNvSpPr>
          <p:nvPr>
            <p:ph type="ftr" sz="quarter" idx="11"/>
          </p:nvPr>
        </p:nvSpPr>
        <p:spPr/>
        <p:txBody>
          <a:bodyPr/>
          <a:lstStyle/>
          <a:p>
            <a:r>
              <a:rPr lang="en-US" smtClean="0"/>
              <a:t>International Test Commission, 11th Conference, Montréal, Canada</a:t>
            </a:r>
            <a:endParaRPr lang="en-US" dirty="0" smtClean="0"/>
          </a:p>
        </p:txBody>
      </p:sp>
      <p:sp>
        <p:nvSpPr>
          <p:cNvPr id="5" name="Slide Number Placeholder 4"/>
          <p:cNvSpPr>
            <a:spLocks noGrp="1"/>
          </p:cNvSpPr>
          <p:nvPr>
            <p:ph type="sldNum" sz="quarter" idx="12"/>
          </p:nvPr>
        </p:nvSpPr>
        <p:spPr/>
        <p:txBody>
          <a:bodyPr/>
          <a:lstStyle/>
          <a:p>
            <a:fld id="{8B9ED0D5-61CC-0148-944E-F5BAD4F6794D}" type="slidenum">
              <a:rPr lang="en-US" smtClean="0"/>
              <a:t>‹#›</a:t>
            </a:fld>
            <a:endParaRPr lang="en-US" dirty="0"/>
          </a:p>
        </p:txBody>
      </p:sp>
    </p:spTree>
    <p:extLst>
      <p:ext uri="{BB962C8B-B14F-4D97-AF65-F5344CB8AC3E}">
        <p14:creationId xmlns:p14="http://schemas.microsoft.com/office/powerpoint/2010/main" val="1338569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L"/>
          </a:p>
        </p:txBody>
      </p:sp>
      <p:sp>
        <p:nvSpPr>
          <p:cNvPr id="4" name="Date Placeholder 3"/>
          <p:cNvSpPr>
            <a:spLocks noGrp="1"/>
          </p:cNvSpPr>
          <p:nvPr>
            <p:ph type="dt" sz="half" idx="10"/>
          </p:nvPr>
        </p:nvSpPr>
        <p:spPr/>
        <p:txBody>
          <a:bodyPr/>
          <a:lstStyle/>
          <a:p>
            <a:r>
              <a:rPr lang="en-US" smtClean="0"/>
              <a:t>July 4, 2018</a:t>
            </a:r>
            <a:endParaRPr lang="es-CL"/>
          </a:p>
        </p:txBody>
      </p:sp>
      <p:sp>
        <p:nvSpPr>
          <p:cNvPr id="5" name="Footer Placeholder 4"/>
          <p:cNvSpPr>
            <a:spLocks noGrp="1"/>
          </p:cNvSpPr>
          <p:nvPr>
            <p:ph type="ftr" sz="quarter" idx="11"/>
          </p:nvPr>
        </p:nvSpPr>
        <p:spPr/>
        <p:txBody>
          <a:bodyPr/>
          <a:lstStyle/>
          <a:p>
            <a:r>
              <a:rPr lang="es-CL" smtClean="0"/>
              <a:t>International Test Commission, 11th Conference, Montréal, Canada</a:t>
            </a:r>
            <a:endParaRPr lang="es-CL" dirty="0"/>
          </a:p>
        </p:txBody>
      </p:sp>
      <p:sp>
        <p:nvSpPr>
          <p:cNvPr id="6" name="Slide Number Placeholder 5"/>
          <p:cNvSpPr>
            <a:spLocks noGrp="1"/>
          </p:cNvSpPr>
          <p:nvPr>
            <p:ph type="sldNum" sz="quarter" idx="12"/>
          </p:nvPr>
        </p:nvSpPr>
        <p:spPr/>
        <p:txBody>
          <a:bodyPr/>
          <a:lstStyle/>
          <a:p>
            <a:fld id="{2B062A94-E7F4-7341-B3B6-08781F9E2349}" type="slidenum">
              <a:rPr lang="es-CL" smtClean="0"/>
              <a:t>‹#›</a:t>
            </a:fld>
            <a:endParaRPr lang="es-CL"/>
          </a:p>
        </p:txBody>
      </p:sp>
    </p:spTree>
    <p:extLst>
      <p:ext uri="{BB962C8B-B14F-4D97-AF65-F5344CB8AC3E}">
        <p14:creationId xmlns:p14="http://schemas.microsoft.com/office/powerpoint/2010/main" val="2771806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nvPr>
        </p:nvSpPr>
        <p:spPr/>
        <p:txBody>
          <a:bodyPr/>
          <a:lstStyle/>
          <a:p>
            <a:r>
              <a:rPr lang="en-US" smtClean="0"/>
              <a:t>July 4, 2018</a:t>
            </a:r>
            <a:endParaRPr lang="es-CL"/>
          </a:p>
        </p:txBody>
      </p:sp>
      <p:sp>
        <p:nvSpPr>
          <p:cNvPr id="5" name="Footer Placeholder 4"/>
          <p:cNvSpPr>
            <a:spLocks noGrp="1"/>
          </p:cNvSpPr>
          <p:nvPr>
            <p:ph type="ftr" sz="quarter" idx="11"/>
          </p:nvPr>
        </p:nvSpPr>
        <p:spPr/>
        <p:txBody>
          <a:bodyPr/>
          <a:lstStyle/>
          <a:p>
            <a:r>
              <a:rPr lang="es-CL" smtClean="0"/>
              <a:t>International Test Commission, 11th Conference, Montréal, Canada</a:t>
            </a:r>
            <a:endParaRPr lang="es-CL" dirty="0"/>
          </a:p>
        </p:txBody>
      </p:sp>
      <p:sp>
        <p:nvSpPr>
          <p:cNvPr id="6" name="Slide Number Placeholder 5"/>
          <p:cNvSpPr>
            <a:spLocks noGrp="1"/>
          </p:cNvSpPr>
          <p:nvPr>
            <p:ph type="sldNum" sz="quarter" idx="12"/>
          </p:nvPr>
        </p:nvSpPr>
        <p:spPr/>
        <p:txBody>
          <a:bodyPr/>
          <a:lstStyle/>
          <a:p>
            <a:fld id="{2B062A94-E7F4-7341-B3B6-08781F9E2349}" type="slidenum">
              <a:rPr lang="es-CL" smtClean="0"/>
              <a:t>‹#›</a:t>
            </a:fld>
            <a:endParaRPr lang="es-CL"/>
          </a:p>
        </p:txBody>
      </p:sp>
    </p:spTree>
    <p:extLst>
      <p:ext uri="{BB962C8B-B14F-4D97-AF65-F5344CB8AC3E}">
        <p14:creationId xmlns:p14="http://schemas.microsoft.com/office/powerpoint/2010/main" val="5301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July 4, 2018</a:t>
            </a:r>
            <a:endParaRPr lang="es-CL"/>
          </a:p>
        </p:txBody>
      </p:sp>
      <p:sp>
        <p:nvSpPr>
          <p:cNvPr id="5" name="Footer Placeholder 4"/>
          <p:cNvSpPr>
            <a:spLocks noGrp="1"/>
          </p:cNvSpPr>
          <p:nvPr>
            <p:ph type="ftr" sz="quarter" idx="11"/>
          </p:nvPr>
        </p:nvSpPr>
        <p:spPr/>
        <p:txBody>
          <a:bodyPr/>
          <a:lstStyle/>
          <a:p>
            <a:r>
              <a:rPr lang="es-CL" smtClean="0"/>
              <a:t>International Test Commission, 11th Conference, Montréal, Canada</a:t>
            </a:r>
            <a:endParaRPr lang="es-CL" dirty="0"/>
          </a:p>
        </p:txBody>
      </p:sp>
      <p:sp>
        <p:nvSpPr>
          <p:cNvPr id="6" name="Slide Number Placeholder 5"/>
          <p:cNvSpPr>
            <a:spLocks noGrp="1"/>
          </p:cNvSpPr>
          <p:nvPr>
            <p:ph type="sldNum" sz="quarter" idx="12"/>
          </p:nvPr>
        </p:nvSpPr>
        <p:spPr/>
        <p:txBody>
          <a:bodyPr/>
          <a:lstStyle/>
          <a:p>
            <a:fld id="{2B062A94-E7F4-7341-B3B6-08781F9E2349}" type="slidenum">
              <a:rPr lang="es-CL" smtClean="0"/>
              <a:t>‹#›</a:t>
            </a:fld>
            <a:endParaRPr lang="es-CL"/>
          </a:p>
        </p:txBody>
      </p:sp>
    </p:spTree>
    <p:extLst>
      <p:ext uri="{BB962C8B-B14F-4D97-AF65-F5344CB8AC3E}">
        <p14:creationId xmlns:p14="http://schemas.microsoft.com/office/powerpoint/2010/main" val="2198182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Date Placeholder 4"/>
          <p:cNvSpPr>
            <a:spLocks noGrp="1"/>
          </p:cNvSpPr>
          <p:nvPr>
            <p:ph type="dt" sz="half" idx="10"/>
          </p:nvPr>
        </p:nvSpPr>
        <p:spPr/>
        <p:txBody>
          <a:bodyPr/>
          <a:lstStyle/>
          <a:p>
            <a:r>
              <a:rPr lang="en-US" smtClean="0"/>
              <a:t>July 4, 2018</a:t>
            </a:r>
            <a:endParaRPr lang="es-CL"/>
          </a:p>
        </p:txBody>
      </p:sp>
      <p:sp>
        <p:nvSpPr>
          <p:cNvPr id="6" name="Footer Placeholder 5"/>
          <p:cNvSpPr>
            <a:spLocks noGrp="1"/>
          </p:cNvSpPr>
          <p:nvPr>
            <p:ph type="ftr" sz="quarter" idx="11"/>
          </p:nvPr>
        </p:nvSpPr>
        <p:spPr/>
        <p:txBody>
          <a:bodyPr/>
          <a:lstStyle/>
          <a:p>
            <a:r>
              <a:rPr lang="es-CL" smtClean="0"/>
              <a:t>International Test Commission, 11th Conference, Montréal, Canada</a:t>
            </a:r>
            <a:endParaRPr lang="es-CL" dirty="0"/>
          </a:p>
        </p:txBody>
      </p:sp>
      <p:sp>
        <p:nvSpPr>
          <p:cNvPr id="7" name="Slide Number Placeholder 6"/>
          <p:cNvSpPr>
            <a:spLocks noGrp="1"/>
          </p:cNvSpPr>
          <p:nvPr>
            <p:ph type="sldNum" sz="quarter" idx="12"/>
          </p:nvPr>
        </p:nvSpPr>
        <p:spPr/>
        <p:txBody>
          <a:bodyPr/>
          <a:lstStyle/>
          <a:p>
            <a:fld id="{2B062A94-E7F4-7341-B3B6-08781F9E2349}" type="slidenum">
              <a:rPr lang="es-CL" smtClean="0"/>
              <a:t>‹#›</a:t>
            </a:fld>
            <a:endParaRPr lang="es-CL"/>
          </a:p>
        </p:txBody>
      </p:sp>
    </p:spTree>
    <p:extLst>
      <p:ext uri="{BB962C8B-B14F-4D97-AF65-F5344CB8AC3E}">
        <p14:creationId xmlns:p14="http://schemas.microsoft.com/office/powerpoint/2010/main" val="319365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7" name="Date Placeholder 6"/>
          <p:cNvSpPr>
            <a:spLocks noGrp="1"/>
          </p:cNvSpPr>
          <p:nvPr>
            <p:ph type="dt" sz="half" idx="10"/>
          </p:nvPr>
        </p:nvSpPr>
        <p:spPr/>
        <p:txBody>
          <a:bodyPr/>
          <a:lstStyle/>
          <a:p>
            <a:r>
              <a:rPr lang="en-US" smtClean="0"/>
              <a:t>July 4, 2018</a:t>
            </a:r>
            <a:endParaRPr lang="es-CL"/>
          </a:p>
        </p:txBody>
      </p:sp>
      <p:sp>
        <p:nvSpPr>
          <p:cNvPr id="8" name="Footer Placeholder 7"/>
          <p:cNvSpPr>
            <a:spLocks noGrp="1"/>
          </p:cNvSpPr>
          <p:nvPr>
            <p:ph type="ftr" sz="quarter" idx="11"/>
          </p:nvPr>
        </p:nvSpPr>
        <p:spPr/>
        <p:txBody>
          <a:bodyPr/>
          <a:lstStyle/>
          <a:p>
            <a:r>
              <a:rPr lang="es-CL" smtClean="0"/>
              <a:t>International Test Commission, 11th Conference, Montréal, Canada</a:t>
            </a:r>
            <a:endParaRPr lang="es-CL" dirty="0"/>
          </a:p>
        </p:txBody>
      </p:sp>
      <p:sp>
        <p:nvSpPr>
          <p:cNvPr id="9" name="Slide Number Placeholder 8"/>
          <p:cNvSpPr>
            <a:spLocks noGrp="1"/>
          </p:cNvSpPr>
          <p:nvPr>
            <p:ph type="sldNum" sz="quarter" idx="12"/>
          </p:nvPr>
        </p:nvSpPr>
        <p:spPr/>
        <p:txBody>
          <a:bodyPr/>
          <a:lstStyle/>
          <a:p>
            <a:fld id="{2B062A94-E7F4-7341-B3B6-08781F9E2349}" type="slidenum">
              <a:rPr lang="es-CL" smtClean="0"/>
              <a:t>‹#›</a:t>
            </a:fld>
            <a:endParaRPr lang="es-CL"/>
          </a:p>
        </p:txBody>
      </p:sp>
    </p:spTree>
    <p:extLst>
      <p:ext uri="{BB962C8B-B14F-4D97-AF65-F5344CB8AC3E}">
        <p14:creationId xmlns:p14="http://schemas.microsoft.com/office/powerpoint/2010/main" val="4209021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L"/>
          </a:p>
        </p:txBody>
      </p:sp>
      <p:sp>
        <p:nvSpPr>
          <p:cNvPr id="3" name="Date Placeholder 2"/>
          <p:cNvSpPr>
            <a:spLocks noGrp="1"/>
          </p:cNvSpPr>
          <p:nvPr>
            <p:ph type="dt" sz="half" idx="10"/>
          </p:nvPr>
        </p:nvSpPr>
        <p:spPr/>
        <p:txBody>
          <a:bodyPr/>
          <a:lstStyle/>
          <a:p>
            <a:r>
              <a:rPr lang="en-US" smtClean="0"/>
              <a:t>July 4, 2018</a:t>
            </a:r>
            <a:endParaRPr lang="es-CL"/>
          </a:p>
        </p:txBody>
      </p:sp>
      <p:sp>
        <p:nvSpPr>
          <p:cNvPr id="4" name="Footer Placeholder 3"/>
          <p:cNvSpPr>
            <a:spLocks noGrp="1"/>
          </p:cNvSpPr>
          <p:nvPr>
            <p:ph type="ftr" sz="quarter" idx="11"/>
          </p:nvPr>
        </p:nvSpPr>
        <p:spPr/>
        <p:txBody>
          <a:bodyPr/>
          <a:lstStyle/>
          <a:p>
            <a:r>
              <a:rPr lang="es-CL" smtClean="0"/>
              <a:t>International Test Commission, 11th Conference, Montréal, Canada</a:t>
            </a:r>
            <a:endParaRPr lang="es-CL" dirty="0"/>
          </a:p>
        </p:txBody>
      </p:sp>
      <p:sp>
        <p:nvSpPr>
          <p:cNvPr id="5" name="Slide Number Placeholder 4"/>
          <p:cNvSpPr>
            <a:spLocks noGrp="1"/>
          </p:cNvSpPr>
          <p:nvPr>
            <p:ph type="sldNum" sz="quarter" idx="12"/>
          </p:nvPr>
        </p:nvSpPr>
        <p:spPr/>
        <p:txBody>
          <a:bodyPr/>
          <a:lstStyle/>
          <a:p>
            <a:fld id="{2B062A94-E7F4-7341-B3B6-08781F9E2349}" type="slidenum">
              <a:rPr lang="es-CL" smtClean="0"/>
              <a:t>‹#›</a:t>
            </a:fld>
            <a:endParaRPr lang="es-CL"/>
          </a:p>
        </p:txBody>
      </p:sp>
    </p:spTree>
    <p:extLst>
      <p:ext uri="{BB962C8B-B14F-4D97-AF65-F5344CB8AC3E}">
        <p14:creationId xmlns:p14="http://schemas.microsoft.com/office/powerpoint/2010/main" val="404485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4, 2018</a:t>
            </a:r>
            <a:endParaRPr lang="en-US"/>
          </a:p>
        </p:txBody>
      </p:sp>
      <p:sp>
        <p:nvSpPr>
          <p:cNvPr id="5" name="Footer Placeholder 4"/>
          <p:cNvSpPr>
            <a:spLocks noGrp="1"/>
          </p:cNvSpPr>
          <p:nvPr>
            <p:ph type="ftr" sz="quarter" idx="11"/>
          </p:nvPr>
        </p:nvSpPr>
        <p:spPr/>
        <p:txBody>
          <a:bodyPr/>
          <a:lstStyle/>
          <a:p>
            <a:r>
              <a:rPr lang="en-US" smtClean="0"/>
              <a:t>International Test Commission, 11th Conference, Montréal, Canada</a:t>
            </a:r>
            <a:endParaRPr lang="en-US" dirty="0"/>
          </a:p>
        </p:txBody>
      </p:sp>
      <p:sp>
        <p:nvSpPr>
          <p:cNvPr id="6" name="Slide Number Placeholder 5"/>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561834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4, 2018</a:t>
            </a:r>
            <a:endParaRPr lang="es-CL"/>
          </a:p>
        </p:txBody>
      </p:sp>
      <p:sp>
        <p:nvSpPr>
          <p:cNvPr id="3" name="Footer Placeholder 2"/>
          <p:cNvSpPr>
            <a:spLocks noGrp="1"/>
          </p:cNvSpPr>
          <p:nvPr>
            <p:ph type="ftr" sz="quarter" idx="11"/>
          </p:nvPr>
        </p:nvSpPr>
        <p:spPr/>
        <p:txBody>
          <a:bodyPr/>
          <a:lstStyle/>
          <a:p>
            <a:r>
              <a:rPr lang="es-CL" smtClean="0"/>
              <a:t>International Test Commission, 11th Conference, Montréal, Canada</a:t>
            </a:r>
            <a:endParaRPr lang="es-CL" dirty="0"/>
          </a:p>
        </p:txBody>
      </p:sp>
      <p:sp>
        <p:nvSpPr>
          <p:cNvPr id="4" name="Slide Number Placeholder 3"/>
          <p:cNvSpPr>
            <a:spLocks noGrp="1"/>
          </p:cNvSpPr>
          <p:nvPr>
            <p:ph type="sldNum" sz="quarter" idx="12"/>
          </p:nvPr>
        </p:nvSpPr>
        <p:spPr/>
        <p:txBody>
          <a:bodyPr/>
          <a:lstStyle/>
          <a:p>
            <a:fld id="{2B062A94-E7F4-7341-B3B6-08781F9E2349}" type="slidenum">
              <a:rPr lang="es-CL" smtClean="0"/>
              <a:t>‹#›</a:t>
            </a:fld>
            <a:endParaRPr lang="es-CL"/>
          </a:p>
        </p:txBody>
      </p:sp>
    </p:spTree>
    <p:extLst>
      <p:ext uri="{BB962C8B-B14F-4D97-AF65-F5344CB8AC3E}">
        <p14:creationId xmlns:p14="http://schemas.microsoft.com/office/powerpoint/2010/main" val="3256362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4, 2018</a:t>
            </a:r>
            <a:endParaRPr lang="es-CL"/>
          </a:p>
        </p:txBody>
      </p:sp>
      <p:sp>
        <p:nvSpPr>
          <p:cNvPr id="6" name="Footer Placeholder 5"/>
          <p:cNvSpPr>
            <a:spLocks noGrp="1"/>
          </p:cNvSpPr>
          <p:nvPr>
            <p:ph type="ftr" sz="quarter" idx="11"/>
          </p:nvPr>
        </p:nvSpPr>
        <p:spPr/>
        <p:txBody>
          <a:bodyPr/>
          <a:lstStyle/>
          <a:p>
            <a:r>
              <a:rPr lang="es-CL" smtClean="0"/>
              <a:t>International Test Commission, 11th Conference, Montréal, Canada</a:t>
            </a:r>
            <a:endParaRPr lang="es-CL" dirty="0"/>
          </a:p>
        </p:txBody>
      </p:sp>
      <p:sp>
        <p:nvSpPr>
          <p:cNvPr id="7" name="Slide Number Placeholder 6"/>
          <p:cNvSpPr>
            <a:spLocks noGrp="1"/>
          </p:cNvSpPr>
          <p:nvPr>
            <p:ph type="sldNum" sz="quarter" idx="12"/>
          </p:nvPr>
        </p:nvSpPr>
        <p:spPr/>
        <p:txBody>
          <a:bodyPr/>
          <a:lstStyle/>
          <a:p>
            <a:fld id="{2B062A94-E7F4-7341-B3B6-08781F9E2349}" type="slidenum">
              <a:rPr lang="es-CL" smtClean="0"/>
              <a:t>‹#›</a:t>
            </a:fld>
            <a:endParaRPr lang="es-CL"/>
          </a:p>
        </p:txBody>
      </p:sp>
    </p:spTree>
    <p:extLst>
      <p:ext uri="{BB962C8B-B14F-4D97-AF65-F5344CB8AC3E}">
        <p14:creationId xmlns:p14="http://schemas.microsoft.com/office/powerpoint/2010/main" val="3951460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4, 2018</a:t>
            </a:r>
            <a:endParaRPr lang="es-CL"/>
          </a:p>
        </p:txBody>
      </p:sp>
      <p:sp>
        <p:nvSpPr>
          <p:cNvPr id="6" name="Footer Placeholder 5"/>
          <p:cNvSpPr>
            <a:spLocks noGrp="1"/>
          </p:cNvSpPr>
          <p:nvPr>
            <p:ph type="ftr" sz="quarter" idx="11"/>
          </p:nvPr>
        </p:nvSpPr>
        <p:spPr/>
        <p:txBody>
          <a:bodyPr/>
          <a:lstStyle/>
          <a:p>
            <a:r>
              <a:rPr lang="es-CL" smtClean="0"/>
              <a:t>International Test Commission, 11th Conference, Montréal, Canada</a:t>
            </a:r>
            <a:endParaRPr lang="es-CL" dirty="0"/>
          </a:p>
        </p:txBody>
      </p:sp>
      <p:sp>
        <p:nvSpPr>
          <p:cNvPr id="7" name="Slide Number Placeholder 6"/>
          <p:cNvSpPr>
            <a:spLocks noGrp="1"/>
          </p:cNvSpPr>
          <p:nvPr>
            <p:ph type="sldNum" sz="quarter" idx="12"/>
          </p:nvPr>
        </p:nvSpPr>
        <p:spPr/>
        <p:txBody>
          <a:bodyPr/>
          <a:lstStyle/>
          <a:p>
            <a:fld id="{2B062A94-E7F4-7341-B3B6-08781F9E2349}" type="slidenum">
              <a:rPr lang="es-CL" smtClean="0"/>
              <a:t>‹#›</a:t>
            </a:fld>
            <a:endParaRPr lang="es-CL"/>
          </a:p>
        </p:txBody>
      </p:sp>
    </p:spTree>
    <p:extLst>
      <p:ext uri="{BB962C8B-B14F-4D97-AF65-F5344CB8AC3E}">
        <p14:creationId xmlns:p14="http://schemas.microsoft.com/office/powerpoint/2010/main" val="375986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nvPr>
        </p:nvSpPr>
        <p:spPr/>
        <p:txBody>
          <a:bodyPr/>
          <a:lstStyle/>
          <a:p>
            <a:r>
              <a:rPr lang="en-US" smtClean="0"/>
              <a:t>July 4, 2018</a:t>
            </a:r>
            <a:endParaRPr lang="es-CL"/>
          </a:p>
        </p:txBody>
      </p:sp>
      <p:sp>
        <p:nvSpPr>
          <p:cNvPr id="5" name="Footer Placeholder 4"/>
          <p:cNvSpPr>
            <a:spLocks noGrp="1"/>
          </p:cNvSpPr>
          <p:nvPr>
            <p:ph type="ftr" sz="quarter" idx="11"/>
          </p:nvPr>
        </p:nvSpPr>
        <p:spPr/>
        <p:txBody>
          <a:bodyPr/>
          <a:lstStyle/>
          <a:p>
            <a:r>
              <a:rPr lang="es-CL" smtClean="0"/>
              <a:t>International Test Commission, 11th Conference, Montréal, Canada</a:t>
            </a:r>
            <a:endParaRPr lang="es-CL" dirty="0"/>
          </a:p>
        </p:txBody>
      </p:sp>
      <p:sp>
        <p:nvSpPr>
          <p:cNvPr id="6" name="Slide Number Placeholder 5"/>
          <p:cNvSpPr>
            <a:spLocks noGrp="1"/>
          </p:cNvSpPr>
          <p:nvPr>
            <p:ph type="sldNum" sz="quarter" idx="12"/>
          </p:nvPr>
        </p:nvSpPr>
        <p:spPr/>
        <p:txBody>
          <a:bodyPr/>
          <a:lstStyle/>
          <a:p>
            <a:fld id="{2B062A94-E7F4-7341-B3B6-08781F9E2349}" type="slidenum">
              <a:rPr lang="es-CL" smtClean="0"/>
              <a:t>‹#›</a:t>
            </a:fld>
            <a:endParaRPr lang="es-CL"/>
          </a:p>
        </p:txBody>
      </p:sp>
    </p:spTree>
    <p:extLst>
      <p:ext uri="{BB962C8B-B14F-4D97-AF65-F5344CB8AC3E}">
        <p14:creationId xmlns:p14="http://schemas.microsoft.com/office/powerpoint/2010/main" val="1324716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Date Placeholder 3"/>
          <p:cNvSpPr>
            <a:spLocks noGrp="1"/>
          </p:cNvSpPr>
          <p:nvPr>
            <p:ph type="dt" sz="half" idx="10"/>
          </p:nvPr>
        </p:nvSpPr>
        <p:spPr/>
        <p:txBody>
          <a:bodyPr/>
          <a:lstStyle/>
          <a:p>
            <a:r>
              <a:rPr lang="en-US" smtClean="0"/>
              <a:t>July 4, 2018</a:t>
            </a:r>
            <a:endParaRPr lang="es-CL"/>
          </a:p>
        </p:txBody>
      </p:sp>
      <p:sp>
        <p:nvSpPr>
          <p:cNvPr id="5" name="Footer Placeholder 4"/>
          <p:cNvSpPr>
            <a:spLocks noGrp="1"/>
          </p:cNvSpPr>
          <p:nvPr>
            <p:ph type="ftr" sz="quarter" idx="11"/>
          </p:nvPr>
        </p:nvSpPr>
        <p:spPr/>
        <p:txBody>
          <a:bodyPr/>
          <a:lstStyle/>
          <a:p>
            <a:r>
              <a:rPr lang="es-CL" smtClean="0"/>
              <a:t>International Test Commission, 11th Conference, Montréal, Canada</a:t>
            </a:r>
            <a:endParaRPr lang="es-CL" dirty="0"/>
          </a:p>
        </p:txBody>
      </p:sp>
      <p:sp>
        <p:nvSpPr>
          <p:cNvPr id="6" name="Slide Number Placeholder 5"/>
          <p:cNvSpPr>
            <a:spLocks noGrp="1"/>
          </p:cNvSpPr>
          <p:nvPr>
            <p:ph type="sldNum" sz="quarter" idx="12"/>
          </p:nvPr>
        </p:nvSpPr>
        <p:spPr/>
        <p:txBody>
          <a:bodyPr/>
          <a:lstStyle/>
          <a:p>
            <a:fld id="{2B062A94-E7F4-7341-B3B6-08781F9E2349}" type="slidenum">
              <a:rPr lang="es-CL" smtClean="0"/>
              <a:t>‹#›</a:t>
            </a:fld>
            <a:endParaRPr lang="es-CL"/>
          </a:p>
        </p:txBody>
      </p:sp>
    </p:spTree>
    <p:extLst>
      <p:ext uri="{BB962C8B-B14F-4D97-AF65-F5344CB8AC3E}">
        <p14:creationId xmlns:p14="http://schemas.microsoft.com/office/powerpoint/2010/main" val="116176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July 4, 2018</a:t>
            </a:r>
            <a:endParaRPr lang="en-US"/>
          </a:p>
        </p:txBody>
      </p:sp>
      <p:sp>
        <p:nvSpPr>
          <p:cNvPr id="5" name="Footer Placeholder 4"/>
          <p:cNvSpPr>
            <a:spLocks noGrp="1"/>
          </p:cNvSpPr>
          <p:nvPr>
            <p:ph type="ftr" sz="quarter" idx="11"/>
          </p:nvPr>
        </p:nvSpPr>
        <p:spPr/>
        <p:txBody>
          <a:bodyPr/>
          <a:lstStyle/>
          <a:p>
            <a:r>
              <a:rPr lang="en-US" smtClean="0"/>
              <a:t>International Test Commission, 11th Conference, Montréal, Canada</a:t>
            </a:r>
            <a:endParaRPr lang="en-US" dirty="0"/>
          </a:p>
        </p:txBody>
      </p:sp>
      <p:sp>
        <p:nvSpPr>
          <p:cNvPr id="6" name="Slide Number Placeholder 5"/>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204959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July 4, 2018</a:t>
            </a:r>
            <a:endParaRPr lang="en-US"/>
          </a:p>
        </p:txBody>
      </p:sp>
      <p:sp>
        <p:nvSpPr>
          <p:cNvPr id="6" name="Footer Placeholder 5"/>
          <p:cNvSpPr>
            <a:spLocks noGrp="1"/>
          </p:cNvSpPr>
          <p:nvPr>
            <p:ph type="ftr" sz="quarter" idx="11"/>
          </p:nvPr>
        </p:nvSpPr>
        <p:spPr/>
        <p:txBody>
          <a:bodyPr/>
          <a:lstStyle/>
          <a:p>
            <a:r>
              <a:rPr lang="en-US" smtClean="0"/>
              <a:t>International Test Commission, 11th Conference, Montréal, Canada</a:t>
            </a:r>
            <a:endParaRPr lang="en-US" dirty="0"/>
          </a:p>
        </p:txBody>
      </p:sp>
      <p:sp>
        <p:nvSpPr>
          <p:cNvPr id="7" name="Slide Number Placeholder 6"/>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254050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July 4, 2018</a:t>
            </a:r>
            <a:endParaRPr lang="en-US"/>
          </a:p>
        </p:txBody>
      </p:sp>
      <p:sp>
        <p:nvSpPr>
          <p:cNvPr id="8" name="Footer Placeholder 7"/>
          <p:cNvSpPr>
            <a:spLocks noGrp="1"/>
          </p:cNvSpPr>
          <p:nvPr>
            <p:ph type="ftr" sz="quarter" idx="11"/>
          </p:nvPr>
        </p:nvSpPr>
        <p:spPr/>
        <p:txBody>
          <a:bodyPr/>
          <a:lstStyle/>
          <a:p>
            <a:r>
              <a:rPr lang="en-US" smtClean="0"/>
              <a:t>International Test Commission, 11th Conference, Montréal, Canada</a:t>
            </a:r>
            <a:endParaRPr lang="en-US" dirty="0"/>
          </a:p>
        </p:txBody>
      </p:sp>
      <p:sp>
        <p:nvSpPr>
          <p:cNvPr id="9" name="Slide Number Placeholder 8"/>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272395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July 4, 2018</a:t>
            </a:r>
            <a:endParaRPr lang="en-US"/>
          </a:p>
        </p:txBody>
      </p:sp>
      <p:sp>
        <p:nvSpPr>
          <p:cNvPr id="4" name="Footer Placeholder 3"/>
          <p:cNvSpPr>
            <a:spLocks noGrp="1"/>
          </p:cNvSpPr>
          <p:nvPr>
            <p:ph type="ftr" sz="quarter" idx="11"/>
          </p:nvPr>
        </p:nvSpPr>
        <p:spPr/>
        <p:txBody>
          <a:bodyPr/>
          <a:lstStyle/>
          <a:p>
            <a:r>
              <a:rPr lang="en-US" smtClean="0"/>
              <a:t>International Test Commission, 11th Conference, Montréal, Canada</a:t>
            </a:r>
            <a:endParaRPr lang="en-US" dirty="0"/>
          </a:p>
        </p:txBody>
      </p:sp>
      <p:sp>
        <p:nvSpPr>
          <p:cNvPr id="5" name="Slide Number Placeholder 4"/>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318939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4, 2018</a:t>
            </a:r>
            <a:endParaRPr lang="en-US"/>
          </a:p>
        </p:txBody>
      </p:sp>
      <p:sp>
        <p:nvSpPr>
          <p:cNvPr id="3" name="Footer Placeholder 2"/>
          <p:cNvSpPr>
            <a:spLocks noGrp="1"/>
          </p:cNvSpPr>
          <p:nvPr>
            <p:ph type="ftr" sz="quarter" idx="11"/>
          </p:nvPr>
        </p:nvSpPr>
        <p:spPr/>
        <p:txBody>
          <a:bodyPr/>
          <a:lstStyle/>
          <a:p>
            <a:r>
              <a:rPr lang="en-US" smtClean="0"/>
              <a:t>International Test Commission, 11th Conference, Montréal, Canada</a:t>
            </a:r>
            <a:endParaRPr lang="en-US" dirty="0"/>
          </a:p>
        </p:txBody>
      </p:sp>
      <p:sp>
        <p:nvSpPr>
          <p:cNvPr id="4" name="Slide Number Placeholder 3"/>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47436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4, 2018</a:t>
            </a:r>
            <a:endParaRPr lang="en-US"/>
          </a:p>
        </p:txBody>
      </p:sp>
      <p:sp>
        <p:nvSpPr>
          <p:cNvPr id="6" name="Footer Placeholder 5"/>
          <p:cNvSpPr>
            <a:spLocks noGrp="1"/>
          </p:cNvSpPr>
          <p:nvPr>
            <p:ph type="ftr" sz="quarter" idx="11"/>
          </p:nvPr>
        </p:nvSpPr>
        <p:spPr/>
        <p:txBody>
          <a:bodyPr/>
          <a:lstStyle/>
          <a:p>
            <a:r>
              <a:rPr lang="en-US" smtClean="0"/>
              <a:t>International Test Commission, 11th Conference, Montréal, Canada</a:t>
            </a:r>
            <a:endParaRPr lang="en-US" dirty="0"/>
          </a:p>
        </p:txBody>
      </p:sp>
      <p:sp>
        <p:nvSpPr>
          <p:cNvPr id="7" name="Slide Number Placeholder 6"/>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1905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4, 2018</a:t>
            </a:r>
            <a:endParaRPr lang="en-US"/>
          </a:p>
        </p:txBody>
      </p:sp>
      <p:sp>
        <p:nvSpPr>
          <p:cNvPr id="6" name="Footer Placeholder 5"/>
          <p:cNvSpPr>
            <a:spLocks noGrp="1"/>
          </p:cNvSpPr>
          <p:nvPr>
            <p:ph type="ftr" sz="quarter" idx="11"/>
          </p:nvPr>
        </p:nvSpPr>
        <p:spPr/>
        <p:txBody>
          <a:bodyPr/>
          <a:lstStyle/>
          <a:p>
            <a:r>
              <a:rPr lang="en-US" smtClean="0"/>
              <a:t>International Test Commission, 11th Conference, Montréal, Canada</a:t>
            </a:r>
            <a:endParaRPr lang="en-US" dirty="0"/>
          </a:p>
        </p:txBody>
      </p:sp>
      <p:sp>
        <p:nvSpPr>
          <p:cNvPr id="7" name="Slide Number Placeholder 6"/>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4170294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120226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July 4, 2018</a:t>
            </a:r>
            <a:endParaRPr lang="en-US"/>
          </a:p>
        </p:txBody>
      </p:sp>
      <p:sp>
        <p:nvSpPr>
          <p:cNvPr id="5" name="Footer Placeholder 4"/>
          <p:cNvSpPr>
            <a:spLocks noGrp="1"/>
          </p:cNvSpPr>
          <p:nvPr>
            <p:ph type="ftr" sz="quarter" idx="3"/>
          </p:nvPr>
        </p:nvSpPr>
        <p:spPr>
          <a:xfrm>
            <a:off x="2353733" y="6356350"/>
            <a:ext cx="494453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International Test Commission, 11th Conference, Montréal, Canada</a:t>
            </a:r>
            <a:endParaRPr lang="en-US" dirty="0" smtClean="0"/>
          </a:p>
        </p:txBody>
      </p:sp>
      <p:sp>
        <p:nvSpPr>
          <p:cNvPr id="6" name="Slide Number Placeholder 5"/>
          <p:cNvSpPr>
            <a:spLocks noGrp="1"/>
          </p:cNvSpPr>
          <p:nvPr>
            <p:ph type="sldNum" sz="quarter" idx="4"/>
          </p:nvPr>
        </p:nvSpPr>
        <p:spPr>
          <a:xfrm>
            <a:off x="7924800" y="6356350"/>
            <a:ext cx="762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ED0D5-61CC-0148-944E-F5BAD4F6794D}" type="slidenum">
              <a:rPr lang="en-US" smtClean="0"/>
              <a:t>‹#›</a:t>
            </a:fld>
            <a:endParaRPr lang="en-US" dirty="0"/>
          </a:p>
        </p:txBody>
      </p:sp>
    </p:spTree>
    <p:extLst>
      <p:ext uri="{BB962C8B-B14F-4D97-AF65-F5344CB8AC3E}">
        <p14:creationId xmlns:p14="http://schemas.microsoft.com/office/powerpoint/2010/main" val="868795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July 4, 2018</a:t>
            </a:r>
            <a:endParaRPr lang="es-C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L" smtClean="0"/>
              <a:t>International Test Commission, 11th Conference, Montréal, Canada</a:t>
            </a:r>
            <a:endParaRPr lang="es-CL"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62A94-E7F4-7341-B3B6-08781F9E2349}" type="slidenum">
              <a:rPr lang="es-CL" smtClean="0"/>
              <a:t>‹#›</a:t>
            </a:fld>
            <a:endParaRPr lang="es-CL"/>
          </a:p>
        </p:txBody>
      </p:sp>
    </p:spTree>
    <p:extLst>
      <p:ext uri="{BB962C8B-B14F-4D97-AF65-F5344CB8AC3E}">
        <p14:creationId xmlns:p14="http://schemas.microsoft.com/office/powerpoint/2010/main" val="25696615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chart" Target="../charts/char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9441" y="4251817"/>
            <a:ext cx="6707915" cy="1569660"/>
          </a:xfrm>
          <a:prstGeom prst="rect">
            <a:avLst/>
          </a:prstGeom>
          <a:noFill/>
        </p:spPr>
        <p:txBody>
          <a:bodyPr wrap="square" rtlCol="0">
            <a:spAutoFit/>
          </a:bodyPr>
          <a:lstStyle/>
          <a:p>
            <a:pPr algn="ctr"/>
            <a:r>
              <a:rPr lang="es-CL" sz="2400" dirty="0" smtClean="0">
                <a:latin typeface="Arial" charset="0"/>
                <a:ea typeface="ＭＳ Ｐゴシック" charset="0"/>
              </a:rPr>
              <a:t>International Test Commission</a:t>
            </a:r>
          </a:p>
          <a:p>
            <a:pPr algn="ctr"/>
            <a:endParaRPr lang="es-CL" sz="1200" dirty="0">
              <a:latin typeface="Arial" charset="0"/>
              <a:ea typeface="ＭＳ Ｐゴシック" charset="0"/>
            </a:endParaRPr>
          </a:p>
          <a:p>
            <a:pPr algn="ctr"/>
            <a:r>
              <a:rPr lang="es-CL" sz="2400" dirty="0">
                <a:latin typeface="Arial" charset="0"/>
                <a:ea typeface="ＭＳ Ｐゴシック" charset="0"/>
              </a:rPr>
              <a:t>19th Congress, June </a:t>
            </a:r>
            <a:r>
              <a:rPr lang="es-CL" sz="2400" dirty="0" smtClean="0">
                <a:latin typeface="Arial" charset="0"/>
                <a:ea typeface="ＭＳ Ｐゴシック" charset="0"/>
              </a:rPr>
              <a:t>2018</a:t>
            </a:r>
          </a:p>
          <a:p>
            <a:pPr algn="ctr"/>
            <a:endParaRPr lang="es-CL" sz="1200" dirty="0">
              <a:latin typeface="Arial" charset="0"/>
              <a:ea typeface="ＭＳ Ｐゴシック" charset="0"/>
            </a:endParaRPr>
          </a:p>
          <a:p>
            <a:pPr algn="ctr"/>
            <a:r>
              <a:rPr lang="es-CL" sz="2400" dirty="0" smtClean="0">
                <a:latin typeface="Arial" charset="0"/>
                <a:ea typeface="ＭＳ Ｐゴシック" charset="0"/>
              </a:rPr>
              <a:t>Montréal, Canada</a:t>
            </a:r>
            <a:endParaRPr lang="es-CL" sz="2400" dirty="0">
              <a:latin typeface="Arial" charset="0"/>
              <a:ea typeface="ＭＳ Ｐゴシック" charset="0"/>
            </a:endParaRPr>
          </a:p>
        </p:txBody>
      </p:sp>
      <p:sp>
        <p:nvSpPr>
          <p:cNvPr id="4" name="TextBox 3"/>
          <p:cNvSpPr txBox="1"/>
          <p:nvPr/>
        </p:nvSpPr>
        <p:spPr>
          <a:xfrm>
            <a:off x="3434272" y="3039132"/>
            <a:ext cx="2503827" cy="461665"/>
          </a:xfrm>
          <a:prstGeom prst="rect">
            <a:avLst/>
          </a:prstGeom>
          <a:noFill/>
        </p:spPr>
        <p:txBody>
          <a:bodyPr wrap="square" rtlCol="0">
            <a:spAutoFit/>
          </a:bodyPr>
          <a:lstStyle/>
          <a:p>
            <a:pPr algn="ctr"/>
            <a:r>
              <a:rPr lang="en-US" sz="2400" dirty="0" smtClean="0"/>
              <a:t>Richard P. Phelps</a:t>
            </a:r>
            <a:endParaRPr lang="en-US" sz="2400" dirty="0"/>
          </a:p>
        </p:txBody>
      </p:sp>
      <p:sp>
        <p:nvSpPr>
          <p:cNvPr id="5" name="TextBox 4"/>
          <p:cNvSpPr txBox="1"/>
          <p:nvPr/>
        </p:nvSpPr>
        <p:spPr>
          <a:xfrm>
            <a:off x="254000" y="724125"/>
            <a:ext cx="8703733" cy="1508105"/>
          </a:xfrm>
          <a:prstGeom prst="rect">
            <a:avLst/>
          </a:prstGeom>
          <a:noFill/>
        </p:spPr>
        <p:txBody>
          <a:bodyPr wrap="square" rtlCol="0">
            <a:spAutoFit/>
          </a:bodyPr>
          <a:lstStyle/>
          <a:p>
            <a:pPr algn="ctr"/>
            <a:r>
              <a:rPr lang="es-ES" sz="2400" dirty="0" smtClean="0">
                <a:effectLst/>
              </a:rPr>
              <a:t> </a:t>
            </a:r>
            <a:r>
              <a:rPr lang="en-US" sz="2400" dirty="0" smtClean="0"/>
              <a:t>From aptitude to achievement: How’s that going?</a:t>
            </a:r>
          </a:p>
          <a:p>
            <a:pPr algn="ctr"/>
            <a:endParaRPr lang="en-US" sz="1000" dirty="0" smtClean="0"/>
          </a:p>
          <a:p>
            <a:pPr algn="ctr"/>
            <a:r>
              <a:rPr lang="en-US" sz="1000" dirty="0" smtClean="0"/>
              <a:t> </a:t>
            </a:r>
          </a:p>
          <a:p>
            <a:pPr algn="ctr"/>
            <a:r>
              <a:rPr lang="en-US" sz="2400" dirty="0" smtClean="0"/>
              <a:t>For Symposium</a:t>
            </a:r>
            <a:r>
              <a:rPr lang="en-US" sz="2400" dirty="0"/>
              <a:t>: University admission testing in Chile: Current controversies and Future Directions </a:t>
            </a:r>
            <a:endParaRPr lang="en-US" sz="2400" dirty="0">
              <a:effectLst/>
            </a:endParaRPr>
          </a:p>
        </p:txBody>
      </p:sp>
      <p:sp>
        <p:nvSpPr>
          <p:cNvPr id="2" name="Date Placeholder 1"/>
          <p:cNvSpPr>
            <a:spLocks noGrp="1"/>
          </p:cNvSpPr>
          <p:nvPr>
            <p:ph type="dt" sz="half" idx="10"/>
          </p:nvPr>
        </p:nvSpPr>
        <p:spPr/>
        <p:txBody>
          <a:bodyPr/>
          <a:lstStyle/>
          <a:p>
            <a:r>
              <a:rPr lang="en-US" smtClean="0"/>
              <a:t>July 4, 2018</a:t>
            </a:r>
            <a:endParaRPr lang="en-US"/>
          </a:p>
        </p:txBody>
      </p:sp>
      <p:sp>
        <p:nvSpPr>
          <p:cNvPr id="6" name="Footer Placeholder 5"/>
          <p:cNvSpPr>
            <a:spLocks noGrp="1"/>
          </p:cNvSpPr>
          <p:nvPr>
            <p:ph type="ftr" sz="quarter" idx="11"/>
          </p:nvPr>
        </p:nvSpPr>
        <p:spPr/>
        <p:txBody>
          <a:bodyPr/>
          <a:lstStyle/>
          <a:p>
            <a:r>
              <a:rPr lang="en-US" smtClean="0"/>
              <a:t>International Test Commission, 11th Conference, Montréal, Canada</a:t>
            </a:r>
            <a:endParaRPr lang="en-US" dirty="0"/>
          </a:p>
        </p:txBody>
      </p:sp>
      <p:sp>
        <p:nvSpPr>
          <p:cNvPr id="7" name="Slide Number Placeholder 6"/>
          <p:cNvSpPr>
            <a:spLocks noGrp="1"/>
          </p:cNvSpPr>
          <p:nvPr>
            <p:ph type="sldNum" sz="quarter" idx="12"/>
          </p:nvPr>
        </p:nvSpPr>
        <p:spPr/>
        <p:txBody>
          <a:bodyPr/>
          <a:lstStyle/>
          <a:p>
            <a:fld id="{8B9ED0D5-61CC-0148-944E-F5BAD4F6794D}" type="slidenum">
              <a:rPr lang="en-US" smtClean="0"/>
              <a:t>1</a:t>
            </a:fld>
            <a:endParaRPr lang="en-US"/>
          </a:p>
        </p:txBody>
      </p:sp>
    </p:spTree>
    <p:extLst>
      <p:ext uri="{BB962C8B-B14F-4D97-AF65-F5344CB8AC3E}">
        <p14:creationId xmlns:p14="http://schemas.microsoft.com/office/powerpoint/2010/main" val="32507607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ctrTitle" idx="4294967295"/>
          </p:nvPr>
        </p:nvSpPr>
        <p:spPr>
          <a:xfrm>
            <a:off x="321732" y="369079"/>
            <a:ext cx="8498995" cy="697721"/>
          </a:xfrm>
          <a:prstGeom prst="rect">
            <a:avLst/>
          </a:prstGeom>
          <a:ln/>
        </p:spPr>
        <p:txBody>
          <a:bodyPr>
            <a:normAutofit/>
          </a:bodyPr>
          <a:lstStyle/>
          <a:p>
            <a:r>
              <a:rPr lang="es-CL" sz="3200" dirty="0" smtClean="0"/>
              <a:t>Aptitude tests for university admission – history</a:t>
            </a:r>
            <a:endParaRPr lang="es-CL" sz="3200" dirty="0"/>
          </a:p>
        </p:txBody>
      </p:sp>
      <p:sp>
        <p:nvSpPr>
          <p:cNvPr id="13315" name="Subtitle 2"/>
          <p:cNvSpPr>
            <a:spLocks noGrp="1" noChangeArrowheads="1"/>
          </p:cNvSpPr>
          <p:nvPr>
            <p:ph type="subTitle" idx="4294967295"/>
          </p:nvPr>
        </p:nvSpPr>
        <p:spPr bwMode="auto">
          <a:xfrm>
            <a:off x="4097866" y="1778000"/>
            <a:ext cx="4453467" cy="42487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spcBef>
                <a:spcPts val="0"/>
              </a:spcBef>
              <a:buFont typeface="Arial" charset="0"/>
              <a:buNone/>
            </a:pPr>
            <a:r>
              <a:rPr lang="en-US" sz="2400" dirty="0" smtClean="0">
                <a:solidFill>
                  <a:srgbClr val="000000"/>
                </a:solidFill>
              </a:rPr>
              <a:t>Decade of 1930s  </a:t>
            </a:r>
          </a:p>
          <a:p>
            <a:pPr marL="0" indent="0">
              <a:spcBef>
                <a:spcPts val="0"/>
              </a:spcBef>
              <a:buFont typeface="Arial" charset="0"/>
              <a:buNone/>
            </a:pPr>
            <a:r>
              <a:rPr lang="en-US" sz="2400" dirty="0" smtClean="0">
                <a:solidFill>
                  <a:srgbClr val="000000"/>
                </a:solidFill>
              </a:rPr>
              <a:t>President of Harvard, J. Conant …</a:t>
            </a:r>
          </a:p>
          <a:p>
            <a:pPr marL="0" indent="0">
              <a:spcBef>
                <a:spcPts val="0"/>
              </a:spcBef>
              <a:buNone/>
            </a:pPr>
            <a:endParaRPr lang="en-US" sz="1000" dirty="0" smtClean="0">
              <a:solidFill>
                <a:srgbClr val="000000"/>
              </a:solidFill>
            </a:endParaRPr>
          </a:p>
          <a:p>
            <a:pPr marL="0" indent="0">
              <a:spcBef>
                <a:spcPts val="0"/>
              </a:spcBef>
              <a:buNone/>
            </a:pPr>
            <a:endParaRPr lang="en-US" sz="1000" dirty="0" smtClean="0">
              <a:solidFill>
                <a:srgbClr val="000000"/>
              </a:solidFill>
            </a:endParaRPr>
          </a:p>
          <a:p>
            <a:pPr>
              <a:spcBef>
                <a:spcPts val="0"/>
              </a:spcBef>
              <a:buFontTx/>
              <a:buChar char="-"/>
            </a:pPr>
            <a:r>
              <a:rPr lang="en-US" sz="2400" dirty="0" smtClean="0"/>
              <a:t>Wanted test to identify students from low socio-economic class with potential to succeed at Harvard: </a:t>
            </a:r>
          </a:p>
          <a:p>
            <a:pPr marL="400050" lvl="1" indent="0">
              <a:spcBef>
                <a:spcPts val="0"/>
              </a:spcBef>
              <a:buNone/>
            </a:pPr>
            <a:r>
              <a:rPr lang="en-US" sz="2400" dirty="0" smtClean="0"/>
              <a:t>“diamonds in the rough”</a:t>
            </a:r>
          </a:p>
          <a:p>
            <a:pPr>
              <a:spcBef>
                <a:spcPts val="0"/>
              </a:spcBef>
              <a:buFontTx/>
              <a:buChar char="-"/>
            </a:pPr>
            <a:endParaRPr lang="en-US" sz="1000" dirty="0" smtClean="0"/>
          </a:p>
          <a:p>
            <a:pPr>
              <a:spcBef>
                <a:spcPts val="0"/>
              </a:spcBef>
              <a:buFontTx/>
              <a:buChar char="-"/>
            </a:pPr>
            <a:endParaRPr lang="en-US" sz="1000" dirty="0" smtClean="0"/>
          </a:p>
          <a:p>
            <a:pPr>
              <a:spcBef>
                <a:spcPts val="0"/>
              </a:spcBef>
              <a:buFontTx/>
              <a:buChar char="-"/>
            </a:pPr>
            <a:r>
              <a:rPr lang="en-US" sz="2400" dirty="0" smtClean="0"/>
              <a:t>Developed first Scholastic Aptitude Test (SAT)</a:t>
            </a:r>
            <a:endParaRPr lang="en-US" altLang="en-US" sz="2400" dirty="0"/>
          </a:p>
        </p:txBody>
      </p:sp>
      <p:pic>
        <p:nvPicPr>
          <p:cNvPr id="2" name="Picture 1"/>
          <p:cNvPicPr>
            <a:picLocks noChangeAspect="1"/>
          </p:cNvPicPr>
          <p:nvPr/>
        </p:nvPicPr>
        <p:blipFill>
          <a:blip r:embed="rId3"/>
          <a:stretch>
            <a:fillRect/>
          </a:stretch>
        </p:blipFill>
        <p:spPr>
          <a:xfrm>
            <a:off x="607290" y="1913749"/>
            <a:ext cx="3031837" cy="3994445"/>
          </a:xfrm>
          <a:prstGeom prst="rect">
            <a:avLst/>
          </a:prstGeom>
        </p:spPr>
      </p:pic>
      <p:sp>
        <p:nvSpPr>
          <p:cNvPr id="3" name="Footer Placeholder 2"/>
          <p:cNvSpPr>
            <a:spLocks noGrp="1"/>
          </p:cNvSpPr>
          <p:nvPr>
            <p:ph type="ftr" sz="quarter" idx="11"/>
          </p:nvPr>
        </p:nvSpPr>
        <p:spPr>
          <a:xfrm>
            <a:off x="2219449" y="6356350"/>
            <a:ext cx="4333751" cy="365125"/>
          </a:xfrm>
        </p:spPr>
        <p:txBody>
          <a:bodyPr/>
          <a:lstStyle/>
          <a:p>
            <a:r>
              <a:rPr lang="en-US" dirty="0" smtClean="0"/>
              <a:t>International Test Commission, 11th Conference, Montréal, Canada</a:t>
            </a:r>
            <a:endParaRPr lang="en-US" dirty="0"/>
          </a:p>
        </p:txBody>
      </p:sp>
      <p:sp>
        <p:nvSpPr>
          <p:cNvPr id="4" name="Slide Number Placeholder 3"/>
          <p:cNvSpPr>
            <a:spLocks noGrp="1"/>
          </p:cNvSpPr>
          <p:nvPr>
            <p:ph type="sldNum" sz="quarter" idx="12"/>
          </p:nvPr>
        </p:nvSpPr>
        <p:spPr/>
        <p:txBody>
          <a:bodyPr/>
          <a:lstStyle/>
          <a:p>
            <a:fld id="{14D9401B-FA8C-C843-ABC8-89406E0CF543}" type="slidenum">
              <a:rPr lang="en-US" altLang="en-US" smtClean="0"/>
              <a:pPr/>
              <a:t>10</a:t>
            </a:fld>
            <a:endParaRPr lang="en-US" sz="1800">
              <a:solidFill>
                <a:schemeClr val="tx1"/>
              </a:solidFill>
            </a:endParaRPr>
          </a:p>
        </p:txBody>
      </p:sp>
      <p:sp>
        <p:nvSpPr>
          <p:cNvPr id="5" name="Date Placeholder 4"/>
          <p:cNvSpPr>
            <a:spLocks noGrp="1"/>
          </p:cNvSpPr>
          <p:nvPr>
            <p:ph type="dt" sz="half" idx="10"/>
          </p:nvPr>
        </p:nvSpPr>
        <p:spPr/>
        <p:txBody>
          <a:bodyPr/>
          <a:lstStyle/>
          <a:p>
            <a:r>
              <a:rPr lang="en-US" altLang="en-US" smtClean="0"/>
              <a:t>July 4, 2018</a:t>
            </a:r>
            <a:endParaRPr lang="en-US" sz="1800">
              <a:solidFill>
                <a:schemeClr val="tx1"/>
              </a:solidFill>
            </a:endParaRPr>
          </a:p>
        </p:txBody>
      </p:sp>
    </p:spTree>
    <p:extLst>
      <p:ext uri="{BB962C8B-B14F-4D97-AF65-F5344CB8AC3E}">
        <p14:creationId xmlns:p14="http://schemas.microsoft.com/office/powerpoint/2010/main" val="12064729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91524" y="2672036"/>
            <a:ext cx="5295276" cy="3101243"/>
          </a:xfrm>
        </p:spPr>
        <p:txBody>
          <a:bodyPr>
            <a:normAutofit fontScale="92500" lnSpcReduction="10000"/>
          </a:bodyPr>
          <a:lstStyle/>
          <a:p>
            <a:pPr marL="230188" indent="-230188" algn="l">
              <a:buFontTx/>
              <a:buChar char="-"/>
            </a:pPr>
            <a:r>
              <a:rPr lang="en-US" sz="2400" dirty="0">
                <a:solidFill>
                  <a:schemeClr val="tx1"/>
                </a:solidFill>
              </a:rPr>
              <a:t>s</a:t>
            </a:r>
            <a:r>
              <a:rPr lang="en-US" sz="2400" dirty="0" smtClean="0">
                <a:solidFill>
                  <a:schemeClr val="tx1"/>
                </a:solidFill>
              </a:rPr>
              <a:t>tudents bored by </a:t>
            </a:r>
            <a:r>
              <a:rPr lang="en-US" sz="2400" dirty="0">
                <a:solidFill>
                  <a:schemeClr val="tx1"/>
                </a:solidFill>
              </a:rPr>
              <a:t>secondary </a:t>
            </a:r>
            <a:r>
              <a:rPr lang="en-US" sz="2400" dirty="0" smtClean="0">
                <a:solidFill>
                  <a:schemeClr val="tx1"/>
                </a:solidFill>
              </a:rPr>
              <a:t>school courses, who </a:t>
            </a:r>
            <a:r>
              <a:rPr lang="en-US" sz="2400" dirty="0">
                <a:solidFill>
                  <a:schemeClr val="tx1"/>
                </a:solidFill>
              </a:rPr>
              <a:t>study what interests them on their </a:t>
            </a:r>
            <a:r>
              <a:rPr lang="en-US" sz="2400" dirty="0" smtClean="0">
                <a:solidFill>
                  <a:schemeClr val="tx1"/>
                </a:solidFill>
              </a:rPr>
              <a:t>own</a:t>
            </a:r>
          </a:p>
          <a:p>
            <a:pPr marL="230188" indent="-230188" algn="l">
              <a:buFontTx/>
              <a:buChar char="-"/>
            </a:pPr>
            <a:endParaRPr lang="en-US" sz="1200" dirty="0" smtClean="0">
              <a:solidFill>
                <a:schemeClr val="tx1"/>
              </a:solidFill>
            </a:endParaRPr>
          </a:p>
          <a:p>
            <a:pPr marL="230188" indent="-230188" algn="l">
              <a:buFontTx/>
              <a:buChar char="-"/>
            </a:pPr>
            <a:r>
              <a:rPr lang="en-US" sz="2400" dirty="0">
                <a:solidFill>
                  <a:schemeClr val="tx1"/>
                </a:solidFill>
              </a:rPr>
              <a:t>s</a:t>
            </a:r>
            <a:r>
              <a:rPr lang="en-US" sz="2400" dirty="0" smtClean="0">
                <a:solidFill>
                  <a:schemeClr val="tx1"/>
                </a:solidFill>
              </a:rPr>
              <a:t>tudents poorly </a:t>
            </a:r>
            <a:r>
              <a:rPr lang="en-US" sz="2400" dirty="0">
                <a:solidFill>
                  <a:schemeClr val="tx1"/>
                </a:solidFill>
              </a:rPr>
              <a:t>adapted </a:t>
            </a:r>
            <a:r>
              <a:rPr lang="en-US" sz="2400" dirty="0" smtClean="0">
                <a:solidFill>
                  <a:schemeClr val="tx1"/>
                </a:solidFill>
              </a:rPr>
              <a:t>to secondary school culture, </a:t>
            </a:r>
            <a:r>
              <a:rPr lang="en-US" sz="2400" dirty="0">
                <a:solidFill>
                  <a:schemeClr val="tx1"/>
                </a:solidFill>
              </a:rPr>
              <a:t>but </a:t>
            </a:r>
            <a:r>
              <a:rPr lang="en-US" sz="2400" dirty="0" smtClean="0">
                <a:solidFill>
                  <a:schemeClr val="tx1"/>
                </a:solidFill>
              </a:rPr>
              <a:t>well adapted to university culture</a:t>
            </a:r>
          </a:p>
          <a:p>
            <a:pPr marL="230188" indent="-230188" algn="l">
              <a:buFontTx/>
              <a:buChar char="-"/>
            </a:pPr>
            <a:endParaRPr lang="en-US" sz="1300" dirty="0" smtClean="0">
              <a:solidFill>
                <a:schemeClr val="tx1"/>
              </a:solidFill>
            </a:endParaRPr>
          </a:p>
          <a:p>
            <a:pPr marL="230188" indent="-230188" algn="l">
              <a:buFontTx/>
              <a:buChar char="-"/>
            </a:pPr>
            <a:r>
              <a:rPr lang="en-US" sz="2400" dirty="0" smtClean="0">
                <a:solidFill>
                  <a:schemeClr val="tx1"/>
                </a:solidFill>
              </a:rPr>
              <a:t>high</a:t>
            </a:r>
            <a:r>
              <a:rPr lang="en-US" sz="2400" dirty="0">
                <a:solidFill>
                  <a:schemeClr val="tx1"/>
                </a:solidFill>
              </a:rPr>
              <a:t>-ability </a:t>
            </a:r>
            <a:r>
              <a:rPr lang="en-US" sz="2400" dirty="0" smtClean="0">
                <a:solidFill>
                  <a:schemeClr val="tx1"/>
                </a:solidFill>
              </a:rPr>
              <a:t>students poorly served </a:t>
            </a:r>
            <a:r>
              <a:rPr lang="en-US" sz="2400" dirty="0">
                <a:solidFill>
                  <a:schemeClr val="tx1"/>
                </a:solidFill>
              </a:rPr>
              <a:t>by </a:t>
            </a:r>
            <a:r>
              <a:rPr lang="en-US" sz="2400" dirty="0" smtClean="0">
                <a:solidFill>
                  <a:schemeClr val="tx1"/>
                </a:solidFill>
              </a:rPr>
              <a:t>poor </a:t>
            </a:r>
            <a:r>
              <a:rPr lang="en-US" sz="2400" dirty="0">
                <a:solidFill>
                  <a:schemeClr val="tx1"/>
                </a:solidFill>
              </a:rPr>
              <a:t>quality </a:t>
            </a:r>
            <a:r>
              <a:rPr lang="en-US" sz="2400" dirty="0" smtClean="0">
                <a:solidFill>
                  <a:schemeClr val="tx1"/>
                </a:solidFill>
              </a:rPr>
              <a:t>secondary schools</a:t>
            </a:r>
            <a:endParaRPr lang="es-CL" sz="2400" dirty="0" smtClean="0">
              <a:solidFill>
                <a:schemeClr val="tx1"/>
              </a:solidFill>
            </a:endParaRPr>
          </a:p>
        </p:txBody>
      </p:sp>
      <p:sp>
        <p:nvSpPr>
          <p:cNvPr id="4" name="Title 1"/>
          <p:cNvSpPr>
            <a:spLocks noGrp="1" noChangeArrowheads="1"/>
          </p:cNvSpPr>
          <p:nvPr>
            <p:ph type="ctrTitle"/>
          </p:nvPr>
        </p:nvSpPr>
        <p:spPr>
          <a:xfrm>
            <a:off x="457199" y="396875"/>
            <a:ext cx="8263467" cy="669925"/>
          </a:xfrm>
          <a:ln/>
        </p:spPr>
        <p:txBody>
          <a:bodyPr>
            <a:normAutofit/>
          </a:bodyPr>
          <a:lstStyle/>
          <a:p>
            <a:pPr marL="0" indent="0"/>
            <a:r>
              <a:rPr lang="es-CL" sz="3200" dirty="0" smtClean="0"/>
              <a:t>Aptitude tests for university admission </a:t>
            </a:r>
            <a:endParaRPr lang="es-CL" sz="3200" dirty="0"/>
          </a:p>
        </p:txBody>
      </p:sp>
      <p:pic>
        <p:nvPicPr>
          <p:cNvPr id="7" name="Picture 6"/>
          <p:cNvPicPr>
            <a:picLocks noChangeAspect="1"/>
          </p:cNvPicPr>
          <p:nvPr/>
        </p:nvPicPr>
        <p:blipFill>
          <a:blip r:embed="rId3"/>
          <a:stretch>
            <a:fillRect/>
          </a:stretch>
        </p:blipFill>
        <p:spPr>
          <a:xfrm>
            <a:off x="685800" y="2672036"/>
            <a:ext cx="2456323" cy="3121919"/>
          </a:xfrm>
          <a:prstGeom prst="rect">
            <a:avLst/>
          </a:prstGeom>
        </p:spPr>
      </p:pic>
      <p:sp>
        <p:nvSpPr>
          <p:cNvPr id="8" name="TextBox 7"/>
          <p:cNvSpPr txBox="1"/>
          <p:nvPr/>
        </p:nvSpPr>
        <p:spPr>
          <a:xfrm>
            <a:off x="685798" y="1511056"/>
            <a:ext cx="7772401" cy="461665"/>
          </a:xfrm>
          <a:prstGeom prst="rect">
            <a:avLst/>
          </a:prstGeom>
          <a:noFill/>
        </p:spPr>
        <p:txBody>
          <a:bodyPr wrap="square" rtlCol="0">
            <a:spAutoFit/>
          </a:bodyPr>
          <a:lstStyle/>
          <a:p>
            <a:r>
              <a:rPr lang="es-CL" sz="2400" dirty="0" smtClean="0">
                <a:solidFill>
                  <a:srgbClr val="000000"/>
                </a:solidFill>
              </a:rPr>
              <a:t>Aptitude tests, well constructed, can identify:</a:t>
            </a:r>
            <a:endParaRPr lang="es-CL" sz="2400" dirty="0">
              <a:solidFill>
                <a:srgbClr val="000000"/>
              </a:solidFill>
            </a:endParaRPr>
          </a:p>
        </p:txBody>
      </p:sp>
      <p:sp>
        <p:nvSpPr>
          <p:cNvPr id="2" name="Date Placeholder 1"/>
          <p:cNvSpPr>
            <a:spLocks noGrp="1"/>
          </p:cNvSpPr>
          <p:nvPr>
            <p:ph type="dt" sz="half" idx="10"/>
          </p:nvPr>
        </p:nvSpPr>
        <p:spPr/>
        <p:txBody>
          <a:bodyPr/>
          <a:lstStyle/>
          <a:p>
            <a:r>
              <a:rPr lang="en-US" smtClean="0"/>
              <a:t>July 4, 2018</a:t>
            </a:r>
            <a:endParaRPr lang="en-US"/>
          </a:p>
        </p:txBody>
      </p:sp>
      <p:sp>
        <p:nvSpPr>
          <p:cNvPr id="5" name="Footer Placeholder 4"/>
          <p:cNvSpPr>
            <a:spLocks noGrp="1"/>
          </p:cNvSpPr>
          <p:nvPr>
            <p:ph type="ftr" sz="quarter" idx="11"/>
          </p:nvPr>
        </p:nvSpPr>
        <p:spPr/>
        <p:txBody>
          <a:bodyPr/>
          <a:lstStyle/>
          <a:p>
            <a:r>
              <a:rPr lang="en-US" smtClean="0"/>
              <a:t>International Test Commission, 11th Conference, Montréal, Canada</a:t>
            </a:r>
            <a:endParaRPr lang="en-US" dirty="0"/>
          </a:p>
        </p:txBody>
      </p:sp>
      <p:sp>
        <p:nvSpPr>
          <p:cNvPr id="6" name="Slide Number Placeholder 5"/>
          <p:cNvSpPr>
            <a:spLocks noGrp="1"/>
          </p:cNvSpPr>
          <p:nvPr>
            <p:ph type="sldNum" sz="quarter" idx="12"/>
          </p:nvPr>
        </p:nvSpPr>
        <p:spPr/>
        <p:txBody>
          <a:bodyPr/>
          <a:lstStyle/>
          <a:p>
            <a:fld id="{8B9ED0D5-61CC-0148-944E-F5BAD4F6794D}" type="slidenum">
              <a:rPr lang="en-US" smtClean="0"/>
              <a:t>11</a:t>
            </a:fld>
            <a:endParaRPr lang="en-US"/>
          </a:p>
        </p:txBody>
      </p:sp>
    </p:spTree>
    <p:extLst>
      <p:ext uri="{BB962C8B-B14F-4D97-AF65-F5344CB8AC3E}">
        <p14:creationId xmlns:p14="http://schemas.microsoft.com/office/powerpoint/2010/main" val="7160455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1" y="479161"/>
            <a:ext cx="8069926" cy="584776"/>
          </a:xfrm>
          <a:prstGeom prst="rect">
            <a:avLst/>
          </a:prstGeom>
          <a:noFill/>
        </p:spPr>
        <p:txBody>
          <a:bodyPr wrap="square" rtlCol="0">
            <a:spAutoFit/>
          </a:bodyPr>
          <a:lstStyle/>
          <a:p>
            <a:pPr algn="ctr"/>
            <a:r>
              <a:rPr lang="es-CL" sz="3200" dirty="0" smtClean="0"/>
              <a:t>More information is better, usually</a:t>
            </a:r>
            <a:endParaRPr lang="es-CL" sz="3200" dirty="0"/>
          </a:p>
        </p:txBody>
      </p:sp>
      <p:sp>
        <p:nvSpPr>
          <p:cNvPr id="3" name="TextBox 2"/>
          <p:cNvSpPr txBox="1"/>
          <p:nvPr/>
        </p:nvSpPr>
        <p:spPr>
          <a:xfrm>
            <a:off x="670900" y="1988520"/>
            <a:ext cx="7667422" cy="461665"/>
          </a:xfrm>
          <a:prstGeom prst="rect">
            <a:avLst/>
          </a:prstGeom>
          <a:noFill/>
        </p:spPr>
        <p:txBody>
          <a:bodyPr wrap="square" rtlCol="0">
            <a:spAutoFit/>
          </a:bodyPr>
          <a:lstStyle/>
          <a:p>
            <a:endParaRPr lang="es-CL" sz="2400" dirty="0" smtClean="0"/>
          </a:p>
        </p:txBody>
      </p:sp>
      <p:sp>
        <p:nvSpPr>
          <p:cNvPr id="4" name="TextBox 3"/>
          <p:cNvSpPr txBox="1"/>
          <p:nvPr/>
        </p:nvSpPr>
        <p:spPr>
          <a:xfrm>
            <a:off x="670898" y="1388356"/>
            <a:ext cx="7907029" cy="1200328"/>
          </a:xfrm>
          <a:prstGeom prst="rect">
            <a:avLst/>
          </a:prstGeom>
          <a:noFill/>
        </p:spPr>
        <p:txBody>
          <a:bodyPr wrap="square" rtlCol="0">
            <a:spAutoFit/>
          </a:bodyPr>
          <a:lstStyle/>
          <a:p>
            <a:pPr>
              <a:defRPr/>
            </a:pPr>
            <a:r>
              <a:rPr lang="en-US" sz="2400" dirty="0" smtClean="0"/>
              <a:t>If </a:t>
            </a:r>
            <a:r>
              <a:rPr lang="en-US" sz="2400" dirty="0"/>
              <a:t>university were just like secondary school, perhaps high-school grades and a retrospective content test would suffice for admission purposes.</a:t>
            </a:r>
          </a:p>
        </p:txBody>
      </p:sp>
      <p:sp>
        <p:nvSpPr>
          <p:cNvPr id="6" name="TextBox 5"/>
          <p:cNvSpPr txBox="1"/>
          <p:nvPr/>
        </p:nvSpPr>
        <p:spPr>
          <a:xfrm>
            <a:off x="4983824" y="3309725"/>
            <a:ext cx="3138852" cy="2308324"/>
          </a:xfrm>
          <a:prstGeom prst="rect">
            <a:avLst/>
          </a:prstGeom>
          <a:noFill/>
        </p:spPr>
        <p:txBody>
          <a:bodyPr wrap="square" rtlCol="0">
            <a:spAutoFit/>
          </a:bodyPr>
          <a:lstStyle/>
          <a:p>
            <a:r>
              <a:rPr lang="en-US" sz="2400" dirty="0"/>
              <a:t>But, university is not just more challenging academically, it is very different from secondary school in other respects, too.</a:t>
            </a:r>
          </a:p>
        </p:txBody>
      </p:sp>
      <p:pic>
        <p:nvPicPr>
          <p:cNvPr id="7" name="Picture 6"/>
          <p:cNvPicPr>
            <a:picLocks noChangeAspect="1"/>
          </p:cNvPicPr>
          <p:nvPr/>
        </p:nvPicPr>
        <p:blipFill>
          <a:blip r:embed="rId3"/>
          <a:stretch>
            <a:fillRect/>
          </a:stretch>
        </p:blipFill>
        <p:spPr>
          <a:xfrm>
            <a:off x="982389" y="3121327"/>
            <a:ext cx="3098544" cy="3010314"/>
          </a:xfrm>
          <a:prstGeom prst="rect">
            <a:avLst/>
          </a:prstGeom>
        </p:spPr>
      </p:pic>
      <p:sp>
        <p:nvSpPr>
          <p:cNvPr id="5" name="Footer Placeholder 4"/>
          <p:cNvSpPr>
            <a:spLocks noGrp="1"/>
          </p:cNvSpPr>
          <p:nvPr>
            <p:ph type="ftr" sz="quarter" idx="11"/>
          </p:nvPr>
        </p:nvSpPr>
        <p:spPr/>
        <p:txBody>
          <a:bodyPr/>
          <a:lstStyle/>
          <a:p>
            <a:r>
              <a:rPr lang="en-US" smtClean="0"/>
              <a:t>International Test Commission, 11th Conference, Montréal, Canada</a:t>
            </a:r>
            <a:endParaRPr lang="en-US" dirty="0"/>
          </a:p>
        </p:txBody>
      </p:sp>
      <p:sp>
        <p:nvSpPr>
          <p:cNvPr id="8" name="Slide Number Placeholder 7"/>
          <p:cNvSpPr>
            <a:spLocks noGrp="1"/>
          </p:cNvSpPr>
          <p:nvPr>
            <p:ph type="sldNum" sz="quarter" idx="12"/>
          </p:nvPr>
        </p:nvSpPr>
        <p:spPr/>
        <p:txBody>
          <a:bodyPr/>
          <a:lstStyle/>
          <a:p>
            <a:fld id="{8B9ED0D5-61CC-0148-944E-F5BAD4F6794D}" type="slidenum">
              <a:rPr lang="en-US" smtClean="0"/>
              <a:t>12</a:t>
            </a:fld>
            <a:endParaRPr lang="en-US"/>
          </a:p>
        </p:txBody>
      </p:sp>
      <p:sp>
        <p:nvSpPr>
          <p:cNvPr id="9" name="Date Placeholder 8"/>
          <p:cNvSpPr>
            <a:spLocks noGrp="1"/>
          </p:cNvSpPr>
          <p:nvPr>
            <p:ph type="dt" sz="half" idx="10"/>
          </p:nvPr>
        </p:nvSpPr>
        <p:spPr/>
        <p:txBody>
          <a:bodyPr/>
          <a:lstStyle/>
          <a:p>
            <a:r>
              <a:rPr lang="en-US" smtClean="0"/>
              <a:t>July 4, 2018</a:t>
            </a:r>
            <a:endParaRPr lang="en-US"/>
          </a:p>
        </p:txBody>
      </p:sp>
    </p:spTree>
    <p:extLst>
      <p:ext uri="{BB962C8B-B14F-4D97-AF65-F5344CB8AC3E}">
        <p14:creationId xmlns:p14="http://schemas.microsoft.com/office/powerpoint/2010/main" val="11373398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4664" y="366027"/>
            <a:ext cx="7451776" cy="1815882"/>
          </a:xfrm>
          <a:prstGeom prst="rect">
            <a:avLst/>
          </a:prstGeom>
          <a:noFill/>
        </p:spPr>
        <p:txBody>
          <a:bodyPr wrap="square" rtlCol="0">
            <a:spAutoFit/>
          </a:bodyPr>
          <a:lstStyle/>
          <a:p>
            <a:pPr algn="ctr"/>
            <a:r>
              <a:rPr lang="en-US" sz="2800" dirty="0"/>
              <a:t>If more information is better, we should maximize the information available about a student at university entry, in order to make the best match between the student and the institution</a:t>
            </a:r>
          </a:p>
        </p:txBody>
      </p:sp>
      <p:sp>
        <p:nvSpPr>
          <p:cNvPr id="3" name="Subtitle 2"/>
          <p:cNvSpPr txBox="1">
            <a:spLocks noChangeArrowheads="1"/>
          </p:cNvSpPr>
          <p:nvPr/>
        </p:nvSpPr>
        <p:spPr>
          <a:xfrm>
            <a:off x="507483" y="2978411"/>
            <a:ext cx="4715948" cy="2237055"/>
          </a:xfrm>
          <a:prstGeom prst="rect">
            <a:avLst/>
          </a:prstGeom>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s-CL" altLang="en-US" dirty="0" smtClean="0">
                <a:solidFill>
                  <a:srgbClr val="000000"/>
                </a:solidFill>
              </a:rPr>
              <a:t>3 measures are important:</a:t>
            </a:r>
          </a:p>
          <a:p>
            <a:pPr marL="0" indent="0">
              <a:lnSpc>
                <a:spcPct val="90000"/>
              </a:lnSpc>
              <a:buNone/>
            </a:pPr>
            <a:endParaRPr lang="es-CL" altLang="en-US" sz="1000" dirty="0" smtClean="0">
              <a:solidFill>
                <a:srgbClr val="000000"/>
              </a:solidFill>
            </a:endParaRPr>
          </a:p>
          <a:p>
            <a:pPr marL="400050" lvl="1" indent="0">
              <a:lnSpc>
                <a:spcPct val="90000"/>
              </a:lnSpc>
              <a:buNone/>
            </a:pPr>
            <a:r>
              <a:rPr lang="es-CL" dirty="0" smtClean="0">
                <a:solidFill>
                  <a:srgbClr val="000000"/>
                </a:solidFill>
              </a:rPr>
              <a:t>1. Predictive validity</a:t>
            </a:r>
          </a:p>
          <a:p>
            <a:pPr marL="400050" lvl="1" indent="0">
              <a:lnSpc>
                <a:spcPct val="90000"/>
              </a:lnSpc>
              <a:buNone/>
            </a:pPr>
            <a:r>
              <a:rPr lang="es-CL" altLang="en-US" dirty="0" smtClean="0">
                <a:solidFill>
                  <a:srgbClr val="000000"/>
                </a:solidFill>
              </a:rPr>
              <a:t>2. </a:t>
            </a:r>
            <a:r>
              <a:rPr lang="es-CL" dirty="0" smtClean="0">
                <a:solidFill>
                  <a:srgbClr val="000000"/>
                </a:solidFill>
              </a:rPr>
              <a:t>Sub-group differences</a:t>
            </a:r>
            <a:endParaRPr lang="es-CL" altLang="en-US" dirty="0" smtClean="0">
              <a:solidFill>
                <a:srgbClr val="000000"/>
              </a:solidFill>
            </a:endParaRPr>
          </a:p>
          <a:p>
            <a:pPr marL="400050" lvl="1" indent="0">
              <a:lnSpc>
                <a:spcPct val="90000"/>
              </a:lnSpc>
              <a:buNone/>
            </a:pPr>
            <a:r>
              <a:rPr lang="es-CL" dirty="0" smtClean="0">
                <a:solidFill>
                  <a:srgbClr val="000000"/>
                </a:solidFill>
              </a:rPr>
              <a:t>3. Content coverage</a:t>
            </a:r>
          </a:p>
        </p:txBody>
      </p:sp>
      <p:pic>
        <p:nvPicPr>
          <p:cNvPr id="4" name="Picture 6" descr="j02991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509" y="2578331"/>
            <a:ext cx="2297113" cy="307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International Test Commission, 11th Conference, Montréal, Canada</a:t>
            </a:r>
            <a:endParaRPr lang="en-US" dirty="0"/>
          </a:p>
        </p:txBody>
      </p:sp>
      <p:sp>
        <p:nvSpPr>
          <p:cNvPr id="6" name="Slide Number Placeholder 5"/>
          <p:cNvSpPr>
            <a:spLocks noGrp="1"/>
          </p:cNvSpPr>
          <p:nvPr>
            <p:ph type="sldNum" sz="quarter" idx="12"/>
          </p:nvPr>
        </p:nvSpPr>
        <p:spPr/>
        <p:txBody>
          <a:bodyPr/>
          <a:lstStyle/>
          <a:p>
            <a:fld id="{8B9ED0D5-61CC-0148-944E-F5BAD4F6794D}" type="slidenum">
              <a:rPr lang="en-US" smtClean="0"/>
              <a:t>13</a:t>
            </a:fld>
            <a:endParaRPr lang="en-US"/>
          </a:p>
        </p:txBody>
      </p:sp>
      <p:sp>
        <p:nvSpPr>
          <p:cNvPr id="7" name="Date Placeholder 6"/>
          <p:cNvSpPr>
            <a:spLocks noGrp="1"/>
          </p:cNvSpPr>
          <p:nvPr>
            <p:ph type="dt" sz="half" idx="10"/>
          </p:nvPr>
        </p:nvSpPr>
        <p:spPr/>
        <p:txBody>
          <a:bodyPr/>
          <a:lstStyle/>
          <a:p>
            <a:r>
              <a:rPr lang="en-US" smtClean="0"/>
              <a:t>July 4, 2018</a:t>
            </a:r>
            <a:endParaRPr lang="en-US"/>
          </a:p>
        </p:txBody>
      </p:sp>
    </p:spTree>
    <p:extLst>
      <p:ext uri="{BB962C8B-B14F-4D97-AF65-F5344CB8AC3E}">
        <p14:creationId xmlns:p14="http://schemas.microsoft.com/office/powerpoint/2010/main" val="9930110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822" y="592666"/>
            <a:ext cx="8062550" cy="1077218"/>
          </a:xfrm>
          <a:prstGeom prst="rect">
            <a:avLst/>
          </a:prstGeom>
          <a:noFill/>
        </p:spPr>
        <p:txBody>
          <a:bodyPr wrap="square" rtlCol="0">
            <a:spAutoFit/>
          </a:bodyPr>
          <a:lstStyle/>
          <a:p>
            <a:pPr algn="ctr"/>
            <a:r>
              <a:rPr lang="en-US" sz="3200" dirty="0" smtClean="0"/>
              <a:t>Incremental predictive validity </a:t>
            </a:r>
            <a:r>
              <a:rPr lang="en-US" sz="3200" dirty="0" smtClean="0">
                <a:effectLst/>
              </a:rPr>
              <a:t>(engineering): </a:t>
            </a:r>
          </a:p>
          <a:p>
            <a:pPr algn="ctr"/>
            <a:r>
              <a:rPr lang="en-US" sz="3200" dirty="0" smtClean="0">
                <a:effectLst/>
              </a:rPr>
              <a:t>(controlling for secondary school grades)</a:t>
            </a:r>
            <a:endParaRPr lang="en-US" sz="3200" dirty="0">
              <a:effectLst/>
            </a:endParaRPr>
          </a:p>
        </p:txBody>
      </p:sp>
      <p:sp>
        <p:nvSpPr>
          <p:cNvPr id="4" name="TextBox 3"/>
          <p:cNvSpPr txBox="1"/>
          <p:nvPr/>
        </p:nvSpPr>
        <p:spPr>
          <a:xfrm>
            <a:off x="1342545" y="5890381"/>
            <a:ext cx="6337904" cy="461665"/>
          </a:xfrm>
          <a:prstGeom prst="rect">
            <a:avLst/>
          </a:prstGeom>
          <a:noFill/>
        </p:spPr>
        <p:txBody>
          <a:bodyPr wrap="square" rtlCol="0">
            <a:spAutoFit/>
          </a:bodyPr>
          <a:lstStyle/>
          <a:p>
            <a:r>
              <a:rPr lang="en-US" sz="1200" dirty="0" smtClean="0"/>
              <a:t>SOURCE S.A. Prado, </a:t>
            </a:r>
            <a:r>
              <a:rPr lang="en-US" sz="1200" i="1" dirty="0" smtClean="0"/>
              <a:t>Estudio de Validez Predictiva de la PSU y Comparacion con el Sistema PAA</a:t>
            </a:r>
            <a:r>
              <a:rPr lang="en-US" sz="1200" dirty="0" smtClean="0"/>
              <a:t>, Universidad de Chile</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4229401780"/>
              </p:ext>
            </p:extLst>
          </p:nvPr>
        </p:nvGraphicFramePr>
        <p:xfrm>
          <a:off x="812801" y="1913468"/>
          <a:ext cx="7907866" cy="3826932"/>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p:cNvSpPr>
            <a:spLocks noGrp="1"/>
          </p:cNvSpPr>
          <p:nvPr>
            <p:ph type="ftr" sz="quarter" idx="11"/>
          </p:nvPr>
        </p:nvSpPr>
        <p:spPr/>
        <p:txBody>
          <a:bodyPr/>
          <a:lstStyle/>
          <a:p>
            <a:r>
              <a:rPr lang="en-US" smtClean="0"/>
              <a:t>International Test Commission, 11th Conference, Montréal, Canada</a:t>
            </a:r>
            <a:endParaRPr lang="en-US" dirty="0"/>
          </a:p>
        </p:txBody>
      </p:sp>
      <p:sp>
        <p:nvSpPr>
          <p:cNvPr id="5" name="Slide Number Placeholder 4"/>
          <p:cNvSpPr>
            <a:spLocks noGrp="1"/>
          </p:cNvSpPr>
          <p:nvPr>
            <p:ph type="sldNum" sz="quarter" idx="12"/>
          </p:nvPr>
        </p:nvSpPr>
        <p:spPr/>
        <p:txBody>
          <a:bodyPr/>
          <a:lstStyle/>
          <a:p>
            <a:fld id="{8B9ED0D5-61CC-0148-944E-F5BAD4F6794D}" type="slidenum">
              <a:rPr lang="en-US" smtClean="0"/>
              <a:t>14</a:t>
            </a:fld>
            <a:endParaRPr lang="en-US"/>
          </a:p>
        </p:txBody>
      </p:sp>
      <p:sp>
        <p:nvSpPr>
          <p:cNvPr id="7" name="Date Placeholder 6"/>
          <p:cNvSpPr>
            <a:spLocks noGrp="1"/>
          </p:cNvSpPr>
          <p:nvPr>
            <p:ph type="dt" sz="half" idx="10"/>
          </p:nvPr>
        </p:nvSpPr>
        <p:spPr/>
        <p:txBody>
          <a:bodyPr/>
          <a:lstStyle/>
          <a:p>
            <a:r>
              <a:rPr lang="en-US" smtClean="0"/>
              <a:t>July 4, 2018</a:t>
            </a:r>
            <a:endParaRPr lang="en-US"/>
          </a:p>
        </p:txBody>
      </p:sp>
    </p:spTree>
    <p:extLst>
      <p:ext uri="{BB962C8B-B14F-4D97-AF65-F5344CB8AC3E}">
        <p14:creationId xmlns:p14="http://schemas.microsoft.com/office/powerpoint/2010/main" val="2708792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10664257"/>
              </p:ext>
            </p:extLst>
          </p:nvPr>
        </p:nvGraphicFramePr>
        <p:xfrm>
          <a:off x="979714" y="1711477"/>
          <a:ext cx="7554686" cy="363234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60286" y="592666"/>
            <a:ext cx="5757333" cy="584776"/>
          </a:xfrm>
          <a:prstGeom prst="rect">
            <a:avLst/>
          </a:prstGeom>
          <a:noFill/>
        </p:spPr>
        <p:txBody>
          <a:bodyPr wrap="square" rtlCol="0">
            <a:spAutoFit/>
          </a:bodyPr>
          <a:lstStyle/>
          <a:p>
            <a:pPr algn="ctr"/>
            <a:r>
              <a:rPr lang="es-CL" sz="3200" dirty="0" smtClean="0"/>
              <a:t>Predictive validity</a:t>
            </a:r>
            <a:r>
              <a:rPr lang="en-US" sz="3200" dirty="0" smtClean="0"/>
              <a:t>:  SAT </a:t>
            </a:r>
            <a:r>
              <a:rPr lang="en-US" sz="3200" dirty="0"/>
              <a:t>&amp;</a:t>
            </a:r>
            <a:r>
              <a:rPr lang="en-US" sz="3200" dirty="0" smtClean="0"/>
              <a:t> PSU</a:t>
            </a:r>
            <a:endParaRPr lang="en-US" sz="3200" dirty="0"/>
          </a:p>
        </p:txBody>
      </p:sp>
      <p:sp>
        <p:nvSpPr>
          <p:cNvPr id="4" name="TextBox 3"/>
          <p:cNvSpPr txBox="1"/>
          <p:nvPr/>
        </p:nvSpPr>
        <p:spPr>
          <a:xfrm>
            <a:off x="979714" y="5890381"/>
            <a:ext cx="7084989" cy="276999"/>
          </a:xfrm>
          <a:prstGeom prst="rect">
            <a:avLst/>
          </a:prstGeom>
          <a:noFill/>
        </p:spPr>
        <p:txBody>
          <a:bodyPr wrap="square" rtlCol="0">
            <a:spAutoFit/>
          </a:bodyPr>
          <a:lstStyle/>
          <a:p>
            <a:r>
              <a:rPr lang="en-US" sz="1200" dirty="0" smtClean="0"/>
              <a:t>SOURCE: Pearson, Final Report Evaluation </a:t>
            </a:r>
            <a:r>
              <a:rPr lang="en-US" sz="1200" dirty="0"/>
              <a:t>of the Chile </a:t>
            </a:r>
            <a:r>
              <a:rPr lang="en-US" sz="1200" dirty="0" smtClean="0"/>
              <a:t>PSU, January 2013; SAT data from College Board.</a:t>
            </a:r>
            <a:endParaRPr lang="en-US" sz="1200" dirty="0"/>
          </a:p>
        </p:txBody>
      </p:sp>
      <p:sp>
        <p:nvSpPr>
          <p:cNvPr id="5" name="Footer Placeholder 4"/>
          <p:cNvSpPr>
            <a:spLocks noGrp="1"/>
          </p:cNvSpPr>
          <p:nvPr>
            <p:ph type="ftr" sz="quarter" idx="11"/>
          </p:nvPr>
        </p:nvSpPr>
        <p:spPr/>
        <p:txBody>
          <a:bodyPr/>
          <a:lstStyle/>
          <a:p>
            <a:r>
              <a:rPr lang="en-US" smtClean="0"/>
              <a:t>International Test Commission, 11th Conference, Montréal, Canada</a:t>
            </a:r>
            <a:endParaRPr lang="en-US" dirty="0"/>
          </a:p>
        </p:txBody>
      </p:sp>
      <p:sp>
        <p:nvSpPr>
          <p:cNvPr id="6" name="Slide Number Placeholder 5"/>
          <p:cNvSpPr>
            <a:spLocks noGrp="1"/>
          </p:cNvSpPr>
          <p:nvPr>
            <p:ph type="sldNum" sz="quarter" idx="12"/>
          </p:nvPr>
        </p:nvSpPr>
        <p:spPr/>
        <p:txBody>
          <a:bodyPr/>
          <a:lstStyle/>
          <a:p>
            <a:fld id="{8B9ED0D5-61CC-0148-944E-F5BAD4F6794D}" type="slidenum">
              <a:rPr lang="en-US" smtClean="0"/>
              <a:t>15</a:t>
            </a:fld>
            <a:endParaRPr lang="en-US"/>
          </a:p>
        </p:txBody>
      </p:sp>
      <p:sp>
        <p:nvSpPr>
          <p:cNvPr id="7" name="Date Placeholder 6"/>
          <p:cNvSpPr>
            <a:spLocks noGrp="1"/>
          </p:cNvSpPr>
          <p:nvPr>
            <p:ph type="dt" sz="half" idx="10"/>
          </p:nvPr>
        </p:nvSpPr>
        <p:spPr/>
        <p:txBody>
          <a:bodyPr/>
          <a:lstStyle/>
          <a:p>
            <a:r>
              <a:rPr lang="en-US" smtClean="0"/>
              <a:t>July 4, 2018</a:t>
            </a:r>
            <a:endParaRPr lang="en-US"/>
          </a:p>
        </p:txBody>
      </p:sp>
    </p:spTree>
    <p:extLst>
      <p:ext uri="{BB962C8B-B14F-4D97-AF65-F5344CB8AC3E}">
        <p14:creationId xmlns:p14="http://schemas.microsoft.com/office/powerpoint/2010/main" val="18428341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695978445"/>
              </p:ext>
            </p:extLst>
          </p:nvPr>
        </p:nvGraphicFramePr>
        <p:xfrm>
          <a:off x="694605" y="218265"/>
          <a:ext cx="7918517" cy="593285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738734" y="6151118"/>
            <a:ext cx="3552417" cy="276999"/>
          </a:xfrm>
          <a:prstGeom prst="rect">
            <a:avLst/>
          </a:prstGeom>
          <a:noFill/>
        </p:spPr>
        <p:txBody>
          <a:bodyPr wrap="square" rtlCol="0">
            <a:spAutoFit/>
          </a:bodyPr>
          <a:lstStyle/>
          <a:p>
            <a:r>
              <a:rPr lang="es-CL" sz="1200" dirty="0" smtClean="0"/>
              <a:t>SOURCE: N. Lacourly, M. Silva, &amp; K. Diaz, 2016. </a:t>
            </a:r>
            <a:endParaRPr lang="es-CL" sz="1200" dirty="0"/>
          </a:p>
        </p:txBody>
      </p:sp>
      <p:sp>
        <p:nvSpPr>
          <p:cNvPr id="4" name="Footer Placeholder 3"/>
          <p:cNvSpPr>
            <a:spLocks noGrp="1"/>
          </p:cNvSpPr>
          <p:nvPr>
            <p:ph type="ftr" sz="quarter" idx="11"/>
          </p:nvPr>
        </p:nvSpPr>
        <p:spPr/>
        <p:txBody>
          <a:bodyPr/>
          <a:lstStyle/>
          <a:p>
            <a:r>
              <a:rPr lang="en-US" smtClean="0"/>
              <a:t>International Test Commission, 11th Conference, Montréal, Canada</a:t>
            </a:r>
            <a:endParaRPr lang="en-US" dirty="0"/>
          </a:p>
        </p:txBody>
      </p:sp>
      <p:sp>
        <p:nvSpPr>
          <p:cNvPr id="5" name="Slide Number Placeholder 4"/>
          <p:cNvSpPr>
            <a:spLocks noGrp="1"/>
          </p:cNvSpPr>
          <p:nvPr>
            <p:ph type="sldNum" sz="quarter" idx="12"/>
          </p:nvPr>
        </p:nvSpPr>
        <p:spPr/>
        <p:txBody>
          <a:bodyPr/>
          <a:lstStyle/>
          <a:p>
            <a:fld id="{8B9ED0D5-61CC-0148-944E-F5BAD4F6794D}" type="slidenum">
              <a:rPr lang="en-US" smtClean="0"/>
              <a:t>16</a:t>
            </a:fld>
            <a:endParaRPr lang="en-US"/>
          </a:p>
        </p:txBody>
      </p:sp>
      <p:sp>
        <p:nvSpPr>
          <p:cNvPr id="6" name="Date Placeholder 5"/>
          <p:cNvSpPr>
            <a:spLocks noGrp="1"/>
          </p:cNvSpPr>
          <p:nvPr>
            <p:ph type="dt" sz="half" idx="10"/>
          </p:nvPr>
        </p:nvSpPr>
        <p:spPr/>
        <p:txBody>
          <a:bodyPr/>
          <a:lstStyle/>
          <a:p>
            <a:r>
              <a:rPr lang="en-US" smtClean="0"/>
              <a:t>July 4, 2018</a:t>
            </a:r>
            <a:endParaRPr lang="en-US"/>
          </a:p>
        </p:txBody>
      </p:sp>
    </p:spTree>
    <p:extLst>
      <p:ext uri="{BB962C8B-B14F-4D97-AF65-F5344CB8AC3E}">
        <p14:creationId xmlns:p14="http://schemas.microsoft.com/office/powerpoint/2010/main" val="3295893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p:nvPr>
        </p:nvSpPr>
        <p:spPr>
          <a:xfrm>
            <a:off x="253999" y="274638"/>
            <a:ext cx="8619067" cy="1143000"/>
          </a:xfrm>
        </p:spPr>
        <p:txBody>
          <a:bodyPr>
            <a:noAutofit/>
          </a:bodyPr>
          <a:lstStyle/>
          <a:p>
            <a:pPr>
              <a:defRPr/>
            </a:pPr>
            <a:r>
              <a:rPr lang="en-US" sz="3200" dirty="0" smtClean="0"/>
              <a:t>Drop in the numbers of students from municipal high schools accepted at 4 major universities</a:t>
            </a:r>
            <a:endParaRPr lang="en-US" altLang="es-CL" sz="3200" dirty="0" smtClean="0">
              <a:effectLst/>
              <a:sym typeface="Calibri" pitchFamily="34" charset="0"/>
            </a:endParaRPr>
          </a:p>
        </p:txBody>
      </p:sp>
      <p:sp>
        <p:nvSpPr>
          <p:cNvPr id="4" name="TextBox 3"/>
          <p:cNvSpPr txBox="1"/>
          <p:nvPr/>
        </p:nvSpPr>
        <p:spPr>
          <a:xfrm>
            <a:off x="1314215" y="6106028"/>
            <a:ext cx="5195712" cy="261610"/>
          </a:xfrm>
          <a:prstGeom prst="rect">
            <a:avLst/>
          </a:prstGeom>
          <a:noFill/>
        </p:spPr>
        <p:txBody>
          <a:bodyPr wrap="square">
            <a:spAutoFit/>
          </a:bodyPr>
          <a:lstStyle/>
          <a:p>
            <a:pPr defTabSz="914400" fontAlgn="auto">
              <a:spcBef>
                <a:spcPts val="0"/>
              </a:spcBef>
              <a:spcAft>
                <a:spcPts val="0"/>
              </a:spcAft>
              <a:defRPr/>
            </a:pPr>
            <a:r>
              <a:rPr lang="es-CL" sz="1100" dirty="0" smtClean="0">
                <a:solidFill>
                  <a:prstClr val="black"/>
                </a:solidFill>
                <a:latin typeface="Calibri"/>
              </a:rPr>
              <a:t>SOURCE</a:t>
            </a:r>
            <a:r>
              <a:rPr lang="es-CL" sz="1100" dirty="0" smtClean="0">
                <a:solidFill>
                  <a:prstClr val="black"/>
                </a:solidFill>
                <a:latin typeface="Calibri"/>
                <a:ea typeface="+mn-ea"/>
                <a:cs typeface="+mn-cs"/>
              </a:rPr>
              <a:t>: Simonsen (2008), </a:t>
            </a:r>
            <a:r>
              <a:rPr lang="es-CL" sz="1100" dirty="0" smtClean="0">
                <a:solidFill>
                  <a:srgbClr val="000000"/>
                </a:solidFill>
                <a:latin typeface="Calibri" charset="0"/>
              </a:rPr>
              <a:t>Zuñiga </a:t>
            </a:r>
            <a:r>
              <a:rPr lang="es-CL" sz="1100" dirty="0">
                <a:solidFill>
                  <a:srgbClr val="000000"/>
                </a:solidFill>
                <a:latin typeface="Calibri" charset="0"/>
              </a:rPr>
              <a:t>(2005</a:t>
            </a:r>
            <a:r>
              <a:rPr lang="es-CL" sz="1100" dirty="0" smtClean="0">
                <a:solidFill>
                  <a:srgbClr val="000000"/>
                </a:solidFill>
                <a:latin typeface="Calibri" charset="0"/>
              </a:rPr>
              <a:t>), &amp; </a:t>
            </a:r>
            <a:r>
              <a:rPr lang="es-CL" sz="1100" dirty="0">
                <a:solidFill>
                  <a:srgbClr val="000000"/>
                </a:solidFill>
                <a:latin typeface="Calibri" charset="0"/>
              </a:rPr>
              <a:t>El Mercurio (April 16th, </a:t>
            </a:r>
            <a:r>
              <a:rPr lang="es-CL" sz="1100" dirty="0" smtClean="0">
                <a:solidFill>
                  <a:srgbClr val="000000"/>
                </a:solidFill>
                <a:latin typeface="Calibri" charset="0"/>
              </a:rPr>
              <a:t>2006)</a:t>
            </a:r>
            <a:endParaRPr lang="es-CL" sz="1100" dirty="0">
              <a:solidFill>
                <a:prstClr val="black"/>
              </a:solidFill>
              <a:latin typeface="Calibri"/>
              <a:ea typeface="+mn-ea"/>
              <a:cs typeface="+mn-cs"/>
            </a:endParaRPr>
          </a:p>
        </p:txBody>
      </p:sp>
      <p:graphicFrame>
        <p:nvGraphicFramePr>
          <p:cNvPr id="5" name="Chart 4"/>
          <p:cNvGraphicFramePr>
            <a:graphicFrameLocks/>
          </p:cNvGraphicFramePr>
          <p:nvPr>
            <p:extLst>
              <p:ext uri="{D42A27DB-BD31-4B8C-83A1-F6EECF244321}">
                <p14:modId xmlns:p14="http://schemas.microsoft.com/office/powerpoint/2010/main" val="2668731798"/>
              </p:ext>
            </p:extLst>
          </p:nvPr>
        </p:nvGraphicFramePr>
        <p:xfrm>
          <a:off x="457199" y="1599259"/>
          <a:ext cx="8229601" cy="4365038"/>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p:cNvSpPr>
            <a:spLocks noGrp="1"/>
          </p:cNvSpPr>
          <p:nvPr>
            <p:ph type="ftr" sz="quarter" idx="11"/>
          </p:nvPr>
        </p:nvSpPr>
        <p:spPr/>
        <p:txBody>
          <a:bodyPr/>
          <a:lstStyle/>
          <a:p>
            <a:r>
              <a:rPr lang="en-US" smtClean="0"/>
              <a:t>International Test Commission, 11th Conference, Montréal, Canada</a:t>
            </a:r>
            <a:endParaRPr lang="en-US" dirty="0"/>
          </a:p>
        </p:txBody>
      </p:sp>
      <p:sp>
        <p:nvSpPr>
          <p:cNvPr id="3" name="Slide Number Placeholder 2"/>
          <p:cNvSpPr>
            <a:spLocks noGrp="1"/>
          </p:cNvSpPr>
          <p:nvPr>
            <p:ph type="sldNum" sz="quarter" idx="12"/>
          </p:nvPr>
        </p:nvSpPr>
        <p:spPr/>
        <p:txBody>
          <a:bodyPr/>
          <a:lstStyle/>
          <a:p>
            <a:fld id="{8B9ED0D5-61CC-0148-944E-F5BAD4F6794D}" type="slidenum">
              <a:rPr lang="en-US" smtClean="0"/>
              <a:t>17</a:t>
            </a:fld>
            <a:endParaRPr lang="en-US"/>
          </a:p>
        </p:txBody>
      </p:sp>
      <p:sp>
        <p:nvSpPr>
          <p:cNvPr id="6" name="Date Placeholder 5"/>
          <p:cNvSpPr>
            <a:spLocks noGrp="1"/>
          </p:cNvSpPr>
          <p:nvPr>
            <p:ph type="dt" sz="half" idx="10"/>
          </p:nvPr>
        </p:nvSpPr>
        <p:spPr/>
        <p:txBody>
          <a:bodyPr/>
          <a:lstStyle/>
          <a:p>
            <a:r>
              <a:rPr lang="en-US" smtClean="0"/>
              <a:t>July 4, 2018</a:t>
            </a:r>
            <a:endParaRPr lang="en-US"/>
          </a:p>
        </p:txBody>
      </p:sp>
    </p:spTree>
    <p:extLst>
      <p:ext uri="{BB962C8B-B14F-4D97-AF65-F5344CB8AC3E}">
        <p14:creationId xmlns:p14="http://schemas.microsoft.com/office/powerpoint/2010/main" val="10444297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7425" y="5870189"/>
            <a:ext cx="5261029" cy="461665"/>
          </a:xfrm>
          <a:prstGeom prst="rect">
            <a:avLst/>
          </a:prstGeom>
          <a:noFill/>
        </p:spPr>
        <p:txBody>
          <a:bodyPr wrap="square" rtlCol="0">
            <a:spAutoFit/>
          </a:bodyPr>
          <a:lstStyle/>
          <a:p>
            <a:r>
              <a:rPr lang="es-ES" sz="1200" dirty="0" smtClean="0"/>
              <a:t>SOURCE: Centro de Estudios Mineduc, Cobertura Curricular en Enseñanza Media Lenguaje y Comunicación – Matemática, Septiembre 2012</a:t>
            </a:r>
            <a:endParaRPr lang="es-ES" sz="1200" dirty="0"/>
          </a:p>
        </p:txBody>
      </p:sp>
      <p:sp>
        <p:nvSpPr>
          <p:cNvPr id="5" name="TextBox 4"/>
          <p:cNvSpPr txBox="1"/>
          <p:nvPr/>
        </p:nvSpPr>
        <p:spPr>
          <a:xfrm>
            <a:off x="390739" y="446616"/>
            <a:ext cx="8261348" cy="1323439"/>
          </a:xfrm>
          <a:prstGeom prst="rect">
            <a:avLst/>
          </a:prstGeom>
          <a:noFill/>
        </p:spPr>
        <p:txBody>
          <a:bodyPr wrap="square" rtlCol="0">
            <a:spAutoFit/>
          </a:bodyPr>
          <a:lstStyle/>
          <a:p>
            <a:pPr algn="ctr"/>
            <a:r>
              <a:rPr lang="en-US" sz="2400" dirty="0" smtClean="0"/>
              <a:t>Percentage of Chilean Schools reporting complete curriculum coverage of mathematics and language arts: 2012</a:t>
            </a:r>
          </a:p>
          <a:p>
            <a:pPr algn="ctr"/>
            <a:endParaRPr lang="en-US" sz="800" dirty="0" smtClean="0"/>
          </a:p>
          <a:p>
            <a:pPr algn="ctr"/>
            <a:r>
              <a:rPr lang="en-US" sz="2400" dirty="0" smtClean="0"/>
              <a:t>Primary and Secondary Levels</a:t>
            </a:r>
          </a:p>
        </p:txBody>
      </p:sp>
      <p:graphicFrame>
        <p:nvGraphicFramePr>
          <p:cNvPr id="7" name="Chart 6"/>
          <p:cNvGraphicFramePr>
            <a:graphicFrameLocks/>
          </p:cNvGraphicFramePr>
          <p:nvPr>
            <p:extLst>
              <p:ext uri="{D42A27DB-BD31-4B8C-83A1-F6EECF244321}">
                <p14:modId xmlns:p14="http://schemas.microsoft.com/office/powerpoint/2010/main" val="364703146"/>
              </p:ext>
            </p:extLst>
          </p:nvPr>
        </p:nvGraphicFramePr>
        <p:xfrm>
          <a:off x="1236133" y="1913468"/>
          <a:ext cx="6959600" cy="3826932"/>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p:cNvSpPr>
            <a:spLocks noGrp="1"/>
          </p:cNvSpPr>
          <p:nvPr>
            <p:ph type="ftr" sz="quarter" idx="11"/>
          </p:nvPr>
        </p:nvSpPr>
        <p:spPr/>
        <p:txBody>
          <a:bodyPr/>
          <a:lstStyle/>
          <a:p>
            <a:r>
              <a:rPr lang="en-US" smtClean="0"/>
              <a:t>International Test Commission, 11th Conference, Montréal, Canada</a:t>
            </a:r>
            <a:endParaRPr lang="en-US" dirty="0"/>
          </a:p>
        </p:txBody>
      </p:sp>
      <p:sp>
        <p:nvSpPr>
          <p:cNvPr id="4" name="Slide Number Placeholder 3"/>
          <p:cNvSpPr>
            <a:spLocks noGrp="1"/>
          </p:cNvSpPr>
          <p:nvPr>
            <p:ph type="sldNum" sz="quarter" idx="12"/>
          </p:nvPr>
        </p:nvSpPr>
        <p:spPr/>
        <p:txBody>
          <a:bodyPr/>
          <a:lstStyle/>
          <a:p>
            <a:fld id="{8B9ED0D5-61CC-0148-944E-F5BAD4F6794D}" type="slidenum">
              <a:rPr lang="en-US" smtClean="0"/>
              <a:t>18</a:t>
            </a:fld>
            <a:endParaRPr lang="en-US"/>
          </a:p>
        </p:txBody>
      </p:sp>
      <p:sp>
        <p:nvSpPr>
          <p:cNvPr id="6" name="Date Placeholder 5"/>
          <p:cNvSpPr>
            <a:spLocks noGrp="1"/>
          </p:cNvSpPr>
          <p:nvPr>
            <p:ph type="dt" sz="half" idx="10"/>
          </p:nvPr>
        </p:nvSpPr>
        <p:spPr/>
        <p:txBody>
          <a:bodyPr/>
          <a:lstStyle/>
          <a:p>
            <a:r>
              <a:rPr lang="en-US" smtClean="0"/>
              <a:t>July 4, 2018</a:t>
            </a:r>
            <a:endParaRPr lang="en-US"/>
          </a:p>
        </p:txBody>
      </p:sp>
    </p:spTree>
    <p:extLst>
      <p:ext uri="{BB962C8B-B14F-4D97-AF65-F5344CB8AC3E}">
        <p14:creationId xmlns:p14="http://schemas.microsoft.com/office/powerpoint/2010/main" val="3105244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778" y="5446353"/>
            <a:ext cx="8311444" cy="461665"/>
          </a:xfrm>
          <a:prstGeom prst="rect">
            <a:avLst/>
          </a:prstGeom>
          <a:noFill/>
        </p:spPr>
        <p:txBody>
          <a:bodyPr wrap="square" rtlCol="0">
            <a:spAutoFit/>
          </a:bodyPr>
          <a:lstStyle/>
          <a:p>
            <a:pPr algn="ctr"/>
            <a:r>
              <a:rPr lang="en-US" sz="2400" dirty="0" smtClean="0"/>
              <a:t>Merci !</a:t>
            </a:r>
            <a:endParaRPr lang="en-US" sz="2400" dirty="0"/>
          </a:p>
        </p:txBody>
      </p:sp>
      <p:pic>
        <p:nvPicPr>
          <p:cNvPr id="3" name="Picture 4" descr="C:\Program Files\Common Files\Microsoft Shared\Clipart\cagcat50\BS00554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132359"/>
            <a:ext cx="3824111" cy="343389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International Test Commission, 11th Conference, Montréal, Canada</a:t>
            </a:r>
            <a:endParaRPr lang="en-US" dirty="0"/>
          </a:p>
        </p:txBody>
      </p:sp>
      <p:sp>
        <p:nvSpPr>
          <p:cNvPr id="5" name="Slide Number Placeholder 4"/>
          <p:cNvSpPr>
            <a:spLocks noGrp="1"/>
          </p:cNvSpPr>
          <p:nvPr>
            <p:ph type="sldNum" sz="quarter" idx="12"/>
          </p:nvPr>
        </p:nvSpPr>
        <p:spPr/>
        <p:txBody>
          <a:bodyPr/>
          <a:lstStyle/>
          <a:p>
            <a:fld id="{8B9ED0D5-61CC-0148-944E-F5BAD4F6794D}" type="slidenum">
              <a:rPr lang="en-US" smtClean="0"/>
              <a:t>19</a:t>
            </a:fld>
            <a:endParaRPr lang="en-US"/>
          </a:p>
        </p:txBody>
      </p:sp>
      <p:sp>
        <p:nvSpPr>
          <p:cNvPr id="6" name="Date Placeholder 5"/>
          <p:cNvSpPr>
            <a:spLocks noGrp="1"/>
          </p:cNvSpPr>
          <p:nvPr>
            <p:ph type="dt" sz="half" idx="10"/>
          </p:nvPr>
        </p:nvSpPr>
        <p:spPr/>
        <p:txBody>
          <a:bodyPr/>
          <a:lstStyle/>
          <a:p>
            <a:r>
              <a:rPr lang="en-US" smtClean="0"/>
              <a:t>July 4, 2018</a:t>
            </a:r>
            <a:endParaRPr lang="en-US"/>
          </a:p>
        </p:txBody>
      </p:sp>
    </p:spTree>
    <p:extLst>
      <p:ext uri="{BB962C8B-B14F-4D97-AF65-F5344CB8AC3E}">
        <p14:creationId xmlns:p14="http://schemas.microsoft.com/office/powerpoint/2010/main" val="347660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4577"/>
            <a:ext cx="9143999" cy="1259173"/>
          </a:xfrm>
        </p:spPr>
        <p:txBody>
          <a:bodyPr>
            <a:noAutofit/>
          </a:bodyPr>
          <a:lstStyle/>
          <a:p>
            <a:r>
              <a:rPr lang="en-US" sz="3200" dirty="0" smtClean="0"/>
              <a:t>2 types of standardized tests used for </a:t>
            </a:r>
            <a:br>
              <a:rPr lang="en-US" sz="3200" dirty="0" smtClean="0"/>
            </a:br>
            <a:r>
              <a:rPr lang="en-US" sz="3200" dirty="0" smtClean="0"/>
              <a:t>university admission</a:t>
            </a:r>
            <a:endParaRPr lang="en-US" sz="3200" dirty="0"/>
          </a:p>
        </p:txBody>
      </p:sp>
      <p:sp>
        <p:nvSpPr>
          <p:cNvPr id="6" name="Title 1"/>
          <p:cNvSpPr txBox="1">
            <a:spLocks/>
          </p:cNvSpPr>
          <p:nvPr/>
        </p:nvSpPr>
        <p:spPr>
          <a:xfrm>
            <a:off x="406702" y="2916820"/>
            <a:ext cx="3319278" cy="208344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sz="4000" dirty="0" smtClean="0"/>
              <a:t>Achievement</a:t>
            </a:r>
          </a:p>
          <a:p>
            <a:r>
              <a:rPr lang="es-CL" sz="1800" dirty="0" smtClean="0"/>
              <a:t> </a:t>
            </a:r>
          </a:p>
          <a:p>
            <a:r>
              <a:rPr lang="es-CL" sz="4000" dirty="0" smtClean="0"/>
              <a:t>Aptitude</a:t>
            </a:r>
          </a:p>
        </p:txBody>
      </p:sp>
      <p:pic>
        <p:nvPicPr>
          <p:cNvPr id="3" name="Picture 2"/>
          <p:cNvPicPr>
            <a:picLocks noChangeAspect="1"/>
          </p:cNvPicPr>
          <p:nvPr/>
        </p:nvPicPr>
        <p:blipFill>
          <a:blip r:embed="rId3"/>
          <a:stretch>
            <a:fillRect/>
          </a:stretch>
        </p:blipFill>
        <p:spPr>
          <a:xfrm>
            <a:off x="4662628" y="2519144"/>
            <a:ext cx="3046209" cy="3046209"/>
          </a:xfrm>
          <a:prstGeom prst="rect">
            <a:avLst/>
          </a:prstGeom>
        </p:spPr>
      </p:pic>
      <p:sp>
        <p:nvSpPr>
          <p:cNvPr id="4" name="Date Placeholder 3"/>
          <p:cNvSpPr>
            <a:spLocks noGrp="1"/>
          </p:cNvSpPr>
          <p:nvPr>
            <p:ph type="dt" sz="half" idx="10"/>
          </p:nvPr>
        </p:nvSpPr>
        <p:spPr/>
        <p:txBody>
          <a:bodyPr/>
          <a:lstStyle/>
          <a:p>
            <a:r>
              <a:rPr lang="en-US" smtClean="0"/>
              <a:t>July 4, 2018</a:t>
            </a:r>
            <a:endParaRPr lang="en-US"/>
          </a:p>
        </p:txBody>
      </p:sp>
      <p:sp>
        <p:nvSpPr>
          <p:cNvPr id="5" name="Footer Placeholder 4"/>
          <p:cNvSpPr>
            <a:spLocks noGrp="1"/>
          </p:cNvSpPr>
          <p:nvPr>
            <p:ph type="ftr" sz="quarter" idx="11"/>
          </p:nvPr>
        </p:nvSpPr>
        <p:spPr/>
        <p:txBody>
          <a:bodyPr/>
          <a:lstStyle/>
          <a:p>
            <a:r>
              <a:rPr lang="en-US" dirty="0" smtClean="0"/>
              <a:t>International Test Commission, 11th Conference, Montréal, Canada</a:t>
            </a:r>
            <a:endParaRPr lang="en-US" dirty="0"/>
          </a:p>
        </p:txBody>
      </p:sp>
      <p:sp>
        <p:nvSpPr>
          <p:cNvPr id="7" name="Slide Number Placeholder 6"/>
          <p:cNvSpPr>
            <a:spLocks noGrp="1"/>
          </p:cNvSpPr>
          <p:nvPr>
            <p:ph type="sldNum" sz="quarter" idx="12"/>
          </p:nvPr>
        </p:nvSpPr>
        <p:spPr/>
        <p:txBody>
          <a:bodyPr/>
          <a:lstStyle/>
          <a:p>
            <a:fld id="{8B9ED0D5-61CC-0148-944E-F5BAD4F6794D}" type="slidenum">
              <a:rPr lang="en-US" smtClean="0"/>
              <a:t>2</a:t>
            </a:fld>
            <a:endParaRPr lang="en-US"/>
          </a:p>
        </p:txBody>
      </p:sp>
    </p:spTree>
    <p:extLst>
      <p:ext uri="{BB962C8B-B14F-4D97-AF65-F5344CB8AC3E}">
        <p14:creationId xmlns:p14="http://schemas.microsoft.com/office/powerpoint/2010/main" val="10487803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462" y="961638"/>
            <a:ext cx="3501178" cy="717100"/>
          </a:xfrm>
        </p:spPr>
        <p:txBody>
          <a:bodyPr>
            <a:normAutofit/>
          </a:bodyPr>
          <a:lstStyle/>
          <a:p>
            <a:r>
              <a:rPr lang="en-US" sz="3200" dirty="0" smtClean="0">
                <a:solidFill>
                  <a:srgbClr val="000000"/>
                </a:solidFill>
              </a:rPr>
              <a:t>History</a:t>
            </a:r>
            <a:r>
              <a:rPr lang="es-ES" sz="3200" dirty="0" smtClean="0">
                <a:solidFill>
                  <a:srgbClr val="000000"/>
                </a:solidFill>
              </a:rPr>
              <a:t> of </a:t>
            </a:r>
            <a:r>
              <a:rPr lang="en-US" sz="3200" dirty="0" smtClean="0">
                <a:solidFill>
                  <a:srgbClr val="000000"/>
                </a:solidFill>
              </a:rPr>
              <a:t>the</a:t>
            </a:r>
            <a:r>
              <a:rPr lang="es-ES" sz="3200" dirty="0" smtClean="0">
                <a:solidFill>
                  <a:srgbClr val="000000"/>
                </a:solidFill>
              </a:rPr>
              <a:t> PSU</a:t>
            </a:r>
            <a:endParaRPr lang="es-ES" sz="3200" dirty="0">
              <a:solidFill>
                <a:srgbClr val="000000"/>
              </a:solidFill>
            </a:endParaRPr>
          </a:p>
        </p:txBody>
      </p:sp>
      <p:sp>
        <p:nvSpPr>
          <p:cNvPr id="3" name="Subtitle 2"/>
          <p:cNvSpPr>
            <a:spLocks noGrp="1"/>
          </p:cNvSpPr>
          <p:nvPr>
            <p:ph type="subTitle" idx="1"/>
          </p:nvPr>
        </p:nvSpPr>
        <p:spPr>
          <a:xfrm>
            <a:off x="364269" y="2346064"/>
            <a:ext cx="8779731" cy="2270398"/>
          </a:xfrm>
        </p:spPr>
        <p:txBody>
          <a:bodyPr>
            <a:normAutofit/>
          </a:bodyPr>
          <a:lstStyle/>
          <a:p>
            <a:pPr algn="l"/>
            <a:r>
              <a:rPr lang="en-US" sz="2800" dirty="0" smtClean="0">
                <a:solidFill>
                  <a:schemeClr val="tx1"/>
                </a:solidFill>
              </a:rPr>
              <a:t>1966 – 2003: </a:t>
            </a:r>
          </a:p>
          <a:p>
            <a:pPr marL="914400" lvl="1" indent="-457200" algn="l">
              <a:buFontTx/>
              <a:buChar char="-"/>
            </a:pPr>
            <a:r>
              <a:rPr lang="en-US" sz="2400" i="1" dirty="0" smtClean="0">
                <a:solidFill>
                  <a:schemeClr val="tx1"/>
                </a:solidFill>
              </a:rPr>
              <a:t>Prueba de Aptitud Académica </a:t>
            </a:r>
            <a:r>
              <a:rPr lang="en-US" sz="2400" dirty="0" smtClean="0">
                <a:solidFill>
                  <a:schemeClr val="tx1"/>
                </a:solidFill>
              </a:rPr>
              <a:t>(PAA) </a:t>
            </a:r>
            <a:r>
              <a:rPr lang="en-US" sz="2400" dirty="0" smtClean="0">
                <a:solidFill>
                  <a:schemeClr val="tx1"/>
                </a:solidFill>
                <a:sym typeface="Wingdings" panose="05000000000000000000" pitchFamily="2" charset="2"/>
              </a:rPr>
              <a:t> based on the USA’s university admission exam, the SAT</a:t>
            </a:r>
            <a:endParaRPr lang="en-US" sz="2400" dirty="0" smtClean="0">
              <a:solidFill>
                <a:schemeClr val="tx1"/>
              </a:solidFill>
            </a:endParaRPr>
          </a:p>
          <a:p>
            <a:pPr marL="914400" lvl="1" indent="-457200" algn="l">
              <a:buFontTx/>
              <a:buChar char="-"/>
            </a:pPr>
            <a:r>
              <a:rPr lang="en-US" sz="2400" dirty="0" smtClean="0">
                <a:solidFill>
                  <a:schemeClr val="tx1"/>
                </a:solidFill>
              </a:rPr>
              <a:t>Supplemented by content tests (like SAT IIs) for admission in certain specialized careers, such as engineering and medicine</a:t>
            </a:r>
          </a:p>
        </p:txBody>
      </p:sp>
      <p:sp>
        <p:nvSpPr>
          <p:cNvPr id="5" name="Subtitle 2"/>
          <p:cNvSpPr txBox="1">
            <a:spLocks/>
          </p:cNvSpPr>
          <p:nvPr/>
        </p:nvSpPr>
        <p:spPr>
          <a:xfrm>
            <a:off x="837300" y="5214589"/>
            <a:ext cx="7467396" cy="96825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3000" dirty="0" smtClean="0"/>
          </a:p>
        </p:txBody>
      </p:sp>
      <p:sp>
        <p:nvSpPr>
          <p:cNvPr id="6" name="Subtitle 2"/>
          <p:cNvSpPr txBox="1">
            <a:spLocks/>
          </p:cNvSpPr>
          <p:nvPr/>
        </p:nvSpPr>
        <p:spPr>
          <a:xfrm>
            <a:off x="364269" y="4838868"/>
            <a:ext cx="8779732" cy="11789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800" dirty="0" smtClean="0">
                <a:solidFill>
                  <a:srgbClr val="000000"/>
                </a:solidFill>
              </a:rPr>
              <a:t>New test (~2000): </a:t>
            </a:r>
          </a:p>
          <a:p>
            <a:pPr marL="914400" lvl="1" indent="-457200" algn="l">
              <a:buFontTx/>
              <a:buChar char="-"/>
            </a:pPr>
            <a:r>
              <a:rPr lang="en-US" sz="2400" dirty="0" smtClean="0">
                <a:solidFill>
                  <a:srgbClr val="000000"/>
                </a:solidFill>
              </a:rPr>
              <a:t>Achievement test, based 100% on secondary school curricula</a:t>
            </a:r>
          </a:p>
        </p:txBody>
      </p:sp>
      <p:pic>
        <p:nvPicPr>
          <p:cNvPr id="4" name="Picture 3"/>
          <p:cNvPicPr>
            <a:picLocks noChangeAspect="1"/>
          </p:cNvPicPr>
          <p:nvPr/>
        </p:nvPicPr>
        <p:blipFill>
          <a:blip r:embed="rId3"/>
          <a:stretch>
            <a:fillRect/>
          </a:stretch>
        </p:blipFill>
        <p:spPr>
          <a:xfrm>
            <a:off x="4830133" y="341889"/>
            <a:ext cx="3077734" cy="2339078"/>
          </a:xfrm>
          <a:prstGeom prst="rect">
            <a:avLst/>
          </a:prstGeom>
        </p:spPr>
      </p:pic>
      <p:sp>
        <p:nvSpPr>
          <p:cNvPr id="7" name="Date Placeholder 6"/>
          <p:cNvSpPr>
            <a:spLocks noGrp="1"/>
          </p:cNvSpPr>
          <p:nvPr>
            <p:ph type="dt" sz="half" idx="10"/>
          </p:nvPr>
        </p:nvSpPr>
        <p:spPr/>
        <p:txBody>
          <a:bodyPr/>
          <a:lstStyle/>
          <a:p>
            <a:r>
              <a:rPr lang="en-US" smtClean="0"/>
              <a:t>July 4, 2018</a:t>
            </a:r>
            <a:endParaRPr lang="en-US"/>
          </a:p>
        </p:txBody>
      </p:sp>
      <p:sp>
        <p:nvSpPr>
          <p:cNvPr id="8" name="Footer Placeholder 7"/>
          <p:cNvSpPr>
            <a:spLocks noGrp="1"/>
          </p:cNvSpPr>
          <p:nvPr>
            <p:ph type="ftr" sz="quarter" idx="11"/>
          </p:nvPr>
        </p:nvSpPr>
        <p:spPr/>
        <p:txBody>
          <a:bodyPr/>
          <a:lstStyle/>
          <a:p>
            <a:r>
              <a:rPr lang="en-US" smtClean="0"/>
              <a:t>International Test Commission, 11th Conference, Montréal, Canada</a:t>
            </a:r>
            <a:endParaRPr lang="en-US" dirty="0"/>
          </a:p>
        </p:txBody>
      </p:sp>
      <p:sp>
        <p:nvSpPr>
          <p:cNvPr id="9" name="Slide Number Placeholder 8"/>
          <p:cNvSpPr>
            <a:spLocks noGrp="1"/>
          </p:cNvSpPr>
          <p:nvPr>
            <p:ph type="sldNum" sz="quarter" idx="12"/>
          </p:nvPr>
        </p:nvSpPr>
        <p:spPr/>
        <p:txBody>
          <a:bodyPr/>
          <a:lstStyle/>
          <a:p>
            <a:fld id="{8B9ED0D5-61CC-0148-944E-F5BAD4F6794D}" type="slidenum">
              <a:rPr lang="en-US" smtClean="0"/>
              <a:t>3</a:t>
            </a:fld>
            <a:endParaRPr lang="en-US"/>
          </a:p>
        </p:txBody>
      </p:sp>
    </p:spTree>
    <p:extLst>
      <p:ext uri="{BB962C8B-B14F-4D97-AF65-F5344CB8AC3E}">
        <p14:creationId xmlns:p14="http://schemas.microsoft.com/office/powerpoint/2010/main" val="18646393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2113" y="397013"/>
            <a:ext cx="8430383" cy="584776"/>
          </a:xfrm>
          <a:prstGeom prst="rect">
            <a:avLst/>
          </a:prstGeom>
          <a:noFill/>
        </p:spPr>
        <p:txBody>
          <a:bodyPr wrap="square" rtlCol="0">
            <a:spAutoFit/>
          </a:bodyPr>
          <a:lstStyle/>
          <a:p>
            <a:pPr algn="ctr"/>
            <a:r>
              <a:rPr lang="en-US" sz="3200" dirty="0" smtClean="0">
                <a:effectLst/>
              </a:rPr>
              <a:t>Origin of the PSU:  Given (too) many purposes</a:t>
            </a:r>
            <a:endParaRPr lang="en-US" sz="3200" dirty="0">
              <a:effectLst/>
            </a:endParaRPr>
          </a:p>
        </p:txBody>
      </p:sp>
      <p:sp>
        <p:nvSpPr>
          <p:cNvPr id="3" name="TextBox 2"/>
          <p:cNvSpPr txBox="1"/>
          <p:nvPr/>
        </p:nvSpPr>
        <p:spPr>
          <a:xfrm>
            <a:off x="365486" y="2058735"/>
            <a:ext cx="8430384" cy="523220"/>
          </a:xfrm>
          <a:prstGeom prst="rect">
            <a:avLst/>
          </a:prstGeom>
          <a:noFill/>
        </p:spPr>
        <p:txBody>
          <a:bodyPr wrap="square" rtlCol="0">
            <a:spAutoFit/>
          </a:bodyPr>
          <a:lstStyle/>
          <a:p>
            <a:pPr marL="457200" indent="-457200"/>
            <a:r>
              <a:rPr lang="en-US" sz="2800" dirty="0" smtClean="0"/>
              <a:t>2000, initial proposal: Project SIES</a:t>
            </a:r>
            <a:r>
              <a:rPr lang="en-US" sz="2800" dirty="0" smtClean="0">
                <a:sym typeface="Wingdings" panose="05000000000000000000" pitchFamily="2" charset="2"/>
              </a:rPr>
              <a:t> PSU</a:t>
            </a:r>
            <a:r>
              <a:rPr lang="en-US" sz="2800" dirty="0" smtClean="0"/>
              <a:t> project</a:t>
            </a:r>
            <a:endParaRPr lang="en-US" sz="2800" dirty="0"/>
          </a:p>
        </p:txBody>
      </p:sp>
      <p:sp>
        <p:nvSpPr>
          <p:cNvPr id="7" name="TextBox 6"/>
          <p:cNvSpPr txBox="1"/>
          <p:nvPr/>
        </p:nvSpPr>
        <p:spPr>
          <a:xfrm>
            <a:off x="365486" y="3866420"/>
            <a:ext cx="8430384" cy="954107"/>
          </a:xfrm>
          <a:prstGeom prst="rect">
            <a:avLst/>
          </a:prstGeom>
          <a:noFill/>
        </p:spPr>
        <p:txBody>
          <a:bodyPr wrap="square" rtlCol="0">
            <a:spAutoFit/>
          </a:bodyPr>
          <a:lstStyle/>
          <a:p>
            <a:pPr marL="457200" indent="-457200"/>
            <a:r>
              <a:rPr lang="en-US" sz="2800" dirty="0" smtClean="0"/>
              <a:t>2001 World Bank loan to Chilean Education Ministry to finance education reform</a:t>
            </a:r>
            <a:endParaRPr lang="en-US" sz="2800" dirty="0"/>
          </a:p>
        </p:txBody>
      </p:sp>
      <p:sp>
        <p:nvSpPr>
          <p:cNvPr id="8" name="TextBox 7"/>
          <p:cNvSpPr txBox="1"/>
          <p:nvPr/>
        </p:nvSpPr>
        <p:spPr>
          <a:xfrm>
            <a:off x="382113" y="2581955"/>
            <a:ext cx="8761888" cy="830997"/>
          </a:xfrm>
          <a:prstGeom prst="rect">
            <a:avLst/>
          </a:prstGeom>
          <a:noFill/>
        </p:spPr>
        <p:txBody>
          <a:bodyPr wrap="square" rtlCol="0">
            <a:spAutoFit/>
          </a:bodyPr>
          <a:lstStyle/>
          <a:p>
            <a:pPr marL="457200" indent="-457200"/>
            <a:r>
              <a:rPr lang="en-US" sz="2400" dirty="0" smtClean="0"/>
              <a:t>-	More efficient and modern, with item response theory (IRT)</a:t>
            </a:r>
          </a:p>
          <a:p>
            <a:pPr marL="457200" indent="-457200"/>
            <a:r>
              <a:rPr lang="en-US" sz="2400" dirty="0" smtClean="0"/>
              <a:t>-	Better articulation between secondary and university education </a:t>
            </a:r>
            <a:endParaRPr lang="en-US" sz="2400" i="1" dirty="0"/>
          </a:p>
        </p:txBody>
      </p:sp>
      <p:sp>
        <p:nvSpPr>
          <p:cNvPr id="12" name="TextBox 11"/>
          <p:cNvSpPr txBox="1"/>
          <p:nvPr/>
        </p:nvSpPr>
        <p:spPr>
          <a:xfrm>
            <a:off x="382113" y="4820527"/>
            <a:ext cx="7809759" cy="830997"/>
          </a:xfrm>
          <a:prstGeom prst="rect">
            <a:avLst/>
          </a:prstGeom>
          <a:noFill/>
        </p:spPr>
        <p:txBody>
          <a:bodyPr wrap="square" rtlCol="0">
            <a:spAutoFit/>
          </a:bodyPr>
          <a:lstStyle/>
          <a:p>
            <a:pPr marL="457200" indent="-396875">
              <a:buFontTx/>
              <a:buChar char="-"/>
            </a:pPr>
            <a:r>
              <a:rPr lang="en-US" sz="2400" dirty="0" smtClean="0"/>
              <a:t>Align the test with secondary school curriculum</a:t>
            </a:r>
          </a:p>
          <a:p>
            <a:pPr marL="457200" indent="-396875">
              <a:buFontTx/>
              <a:buChar char="-"/>
            </a:pPr>
            <a:r>
              <a:rPr lang="en-US" sz="2400" dirty="0" smtClean="0">
                <a:sym typeface="Wingdings" panose="05000000000000000000" pitchFamily="2" charset="2"/>
              </a:rPr>
              <a:t>Eventually, use it for secondary school graduation</a:t>
            </a:r>
            <a:endParaRPr lang="en-US" sz="2400" dirty="0"/>
          </a:p>
        </p:txBody>
      </p:sp>
      <p:sp>
        <p:nvSpPr>
          <p:cNvPr id="2" name="Footer Placeholder 1"/>
          <p:cNvSpPr>
            <a:spLocks noGrp="1"/>
          </p:cNvSpPr>
          <p:nvPr>
            <p:ph type="ftr" sz="quarter" idx="11"/>
          </p:nvPr>
        </p:nvSpPr>
        <p:spPr/>
        <p:txBody>
          <a:bodyPr/>
          <a:lstStyle/>
          <a:p>
            <a:r>
              <a:rPr lang="en-US" smtClean="0"/>
              <a:t>International Test Commission, 11th Conference, Montréal, Canada</a:t>
            </a:r>
            <a:endParaRPr lang="en-US" dirty="0"/>
          </a:p>
        </p:txBody>
      </p:sp>
      <p:sp>
        <p:nvSpPr>
          <p:cNvPr id="4" name="Slide Number Placeholder 3"/>
          <p:cNvSpPr>
            <a:spLocks noGrp="1"/>
          </p:cNvSpPr>
          <p:nvPr>
            <p:ph type="sldNum" sz="quarter" idx="12"/>
          </p:nvPr>
        </p:nvSpPr>
        <p:spPr/>
        <p:txBody>
          <a:bodyPr/>
          <a:lstStyle/>
          <a:p>
            <a:fld id="{8B9ED0D5-61CC-0148-944E-F5BAD4F6794D}" type="slidenum">
              <a:rPr lang="en-US" smtClean="0"/>
              <a:t>4</a:t>
            </a:fld>
            <a:endParaRPr lang="en-US"/>
          </a:p>
        </p:txBody>
      </p:sp>
      <p:sp>
        <p:nvSpPr>
          <p:cNvPr id="6" name="Date Placeholder 5"/>
          <p:cNvSpPr>
            <a:spLocks noGrp="1"/>
          </p:cNvSpPr>
          <p:nvPr>
            <p:ph type="dt" sz="half" idx="10"/>
          </p:nvPr>
        </p:nvSpPr>
        <p:spPr/>
        <p:txBody>
          <a:bodyPr/>
          <a:lstStyle/>
          <a:p>
            <a:r>
              <a:rPr lang="en-US" smtClean="0"/>
              <a:t>July 4, 2018</a:t>
            </a:r>
            <a:endParaRPr lang="en-US"/>
          </a:p>
        </p:txBody>
      </p:sp>
    </p:spTree>
    <p:extLst>
      <p:ext uri="{BB962C8B-B14F-4D97-AF65-F5344CB8AC3E}">
        <p14:creationId xmlns:p14="http://schemas.microsoft.com/office/powerpoint/2010/main" val="37207978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0" y="3118281"/>
            <a:ext cx="6883947" cy="523220"/>
          </a:xfrm>
          <a:prstGeom prst="rect">
            <a:avLst/>
          </a:prstGeom>
          <a:noFill/>
        </p:spPr>
        <p:txBody>
          <a:bodyPr wrap="square" rtlCol="0">
            <a:spAutoFit/>
          </a:bodyPr>
          <a:lstStyle/>
          <a:p>
            <a:r>
              <a:rPr lang="en-US" sz="2800" dirty="0" smtClean="0"/>
              <a:t>2009 (OECD &amp; World Bank)</a:t>
            </a:r>
            <a:endParaRPr lang="en-US" sz="2800" dirty="0"/>
          </a:p>
        </p:txBody>
      </p:sp>
      <p:sp>
        <p:nvSpPr>
          <p:cNvPr id="13" name="TextBox 12"/>
          <p:cNvSpPr txBox="1"/>
          <p:nvPr/>
        </p:nvSpPr>
        <p:spPr>
          <a:xfrm>
            <a:off x="452842" y="3641501"/>
            <a:ext cx="8301691" cy="830997"/>
          </a:xfrm>
          <a:prstGeom prst="rect">
            <a:avLst/>
          </a:prstGeom>
          <a:noFill/>
        </p:spPr>
        <p:txBody>
          <a:bodyPr wrap="square" rtlCol="0">
            <a:spAutoFit/>
          </a:bodyPr>
          <a:lstStyle/>
          <a:p>
            <a:pPr marL="457200" indent="-457200">
              <a:buFontTx/>
              <a:buChar char="-"/>
            </a:pPr>
            <a:r>
              <a:rPr lang="en-US" sz="2400" dirty="0" smtClean="0">
                <a:solidFill>
                  <a:srgbClr val="000000"/>
                </a:solidFill>
              </a:rPr>
              <a:t>Evaluate “capacity to reason” and “learning potential,” add written essay and “non cognitive” testing</a:t>
            </a:r>
          </a:p>
        </p:txBody>
      </p:sp>
      <p:sp>
        <p:nvSpPr>
          <p:cNvPr id="6" name="TextBox 5"/>
          <p:cNvSpPr txBox="1"/>
          <p:nvPr/>
        </p:nvSpPr>
        <p:spPr>
          <a:xfrm>
            <a:off x="508000" y="4599206"/>
            <a:ext cx="3972954" cy="523220"/>
          </a:xfrm>
          <a:prstGeom prst="rect">
            <a:avLst/>
          </a:prstGeom>
          <a:noFill/>
        </p:spPr>
        <p:txBody>
          <a:bodyPr wrap="square" rtlCol="0">
            <a:spAutoFit/>
          </a:bodyPr>
          <a:lstStyle/>
          <a:p>
            <a:r>
              <a:rPr lang="en-US" sz="2800" dirty="0" smtClean="0"/>
              <a:t>2010 (World</a:t>
            </a:r>
            <a:r>
              <a:rPr lang="es-ES" sz="2800" dirty="0" smtClean="0"/>
              <a:t> Bank</a:t>
            </a:r>
            <a:r>
              <a:rPr lang="en-US" sz="2800" dirty="0" smtClean="0"/>
              <a:t>)</a:t>
            </a:r>
            <a:endParaRPr lang="en-US" sz="2800" dirty="0"/>
          </a:p>
        </p:txBody>
      </p:sp>
      <p:sp>
        <p:nvSpPr>
          <p:cNvPr id="7" name="TextBox 6"/>
          <p:cNvSpPr txBox="1"/>
          <p:nvPr/>
        </p:nvSpPr>
        <p:spPr>
          <a:xfrm>
            <a:off x="508001" y="5913075"/>
            <a:ext cx="8148015" cy="461665"/>
          </a:xfrm>
          <a:prstGeom prst="rect">
            <a:avLst/>
          </a:prstGeom>
          <a:noFill/>
        </p:spPr>
        <p:txBody>
          <a:bodyPr wrap="square" rtlCol="0">
            <a:spAutoFit/>
          </a:bodyPr>
          <a:lstStyle/>
          <a:p>
            <a:pPr marL="338138" indent="-338138"/>
            <a:r>
              <a:rPr lang="es-ES" sz="2400" dirty="0" smtClean="0"/>
              <a:t>-</a:t>
            </a:r>
            <a:r>
              <a:rPr lang="es-ES" sz="2400" dirty="0" smtClean="0">
                <a:solidFill>
                  <a:srgbClr val="FF0000"/>
                </a:solidFill>
              </a:rPr>
              <a:t>	</a:t>
            </a:r>
            <a:r>
              <a:rPr lang="en-US" sz="2400" dirty="0">
                <a:solidFill>
                  <a:srgbClr val="000000"/>
                </a:solidFill>
              </a:rPr>
              <a:t>C</a:t>
            </a:r>
            <a:r>
              <a:rPr lang="en-US" sz="2400" dirty="0" smtClean="0">
                <a:solidFill>
                  <a:srgbClr val="000000"/>
                </a:solidFill>
              </a:rPr>
              <a:t>urriculum-based test will motivate students to study more</a:t>
            </a:r>
            <a:endParaRPr lang="en-US" sz="2400" dirty="0">
              <a:solidFill>
                <a:srgbClr val="000000"/>
              </a:solidFill>
            </a:endParaRPr>
          </a:p>
        </p:txBody>
      </p:sp>
      <p:sp>
        <p:nvSpPr>
          <p:cNvPr id="8" name="TextBox 7"/>
          <p:cNvSpPr txBox="1"/>
          <p:nvPr/>
        </p:nvSpPr>
        <p:spPr>
          <a:xfrm>
            <a:off x="452842" y="5082078"/>
            <a:ext cx="7708766" cy="830997"/>
          </a:xfrm>
          <a:prstGeom prst="rect">
            <a:avLst/>
          </a:prstGeom>
          <a:noFill/>
        </p:spPr>
        <p:txBody>
          <a:bodyPr wrap="square" rtlCol="0">
            <a:spAutoFit/>
          </a:bodyPr>
          <a:lstStyle/>
          <a:p>
            <a:pPr marL="406400" indent="-355600"/>
            <a:r>
              <a:rPr lang="en-US" sz="2400" dirty="0" smtClean="0">
                <a:solidFill>
                  <a:srgbClr val="000000"/>
                </a:solidFill>
              </a:rPr>
              <a:t>- </a:t>
            </a:r>
            <a:r>
              <a:rPr lang="en-US" sz="2400" dirty="0" smtClean="0">
                <a:solidFill>
                  <a:srgbClr val="FF0000"/>
                </a:solidFill>
              </a:rPr>
              <a:t>	</a:t>
            </a:r>
            <a:r>
              <a:rPr lang="en-US" sz="2400" dirty="0" smtClean="0"/>
              <a:t>Replace entry test with single exit exam for all secondary education</a:t>
            </a:r>
            <a:endParaRPr lang="en-US" sz="2400" dirty="0">
              <a:solidFill>
                <a:srgbClr val="FF0000"/>
              </a:solidFill>
            </a:endParaRPr>
          </a:p>
        </p:txBody>
      </p:sp>
      <p:sp>
        <p:nvSpPr>
          <p:cNvPr id="9" name="TextBox 8"/>
          <p:cNvSpPr txBox="1"/>
          <p:nvPr/>
        </p:nvSpPr>
        <p:spPr>
          <a:xfrm>
            <a:off x="508000" y="342804"/>
            <a:ext cx="8246533" cy="584776"/>
          </a:xfrm>
          <a:prstGeom prst="rect">
            <a:avLst/>
          </a:prstGeom>
          <a:noFill/>
        </p:spPr>
        <p:txBody>
          <a:bodyPr wrap="square" rtlCol="0">
            <a:spAutoFit/>
          </a:bodyPr>
          <a:lstStyle/>
          <a:p>
            <a:pPr algn="ctr"/>
            <a:r>
              <a:rPr lang="en-US" sz="3200" dirty="0" smtClean="0"/>
              <a:t>PSU: given too many purposes 2</a:t>
            </a:r>
            <a:endParaRPr lang="en-US" sz="3200" dirty="0"/>
          </a:p>
        </p:txBody>
      </p:sp>
      <p:sp>
        <p:nvSpPr>
          <p:cNvPr id="10" name="TextBox 9"/>
          <p:cNvSpPr txBox="1"/>
          <p:nvPr/>
        </p:nvSpPr>
        <p:spPr>
          <a:xfrm>
            <a:off x="508000" y="2050240"/>
            <a:ext cx="8427036" cy="830997"/>
          </a:xfrm>
          <a:prstGeom prst="rect">
            <a:avLst/>
          </a:prstGeom>
          <a:noFill/>
        </p:spPr>
        <p:txBody>
          <a:bodyPr wrap="square" rtlCol="0">
            <a:spAutoFit/>
          </a:bodyPr>
          <a:lstStyle/>
          <a:p>
            <a:pPr lvl="1" indent="-457200"/>
            <a:r>
              <a:rPr lang="en-US" sz="2400" dirty="0" smtClean="0">
                <a:solidFill>
                  <a:srgbClr val="000000"/>
                </a:solidFill>
              </a:rPr>
              <a:t>-	Linking financial aid to scores PSU will favor the access of low-income sectors to the university</a:t>
            </a:r>
            <a:endParaRPr lang="en-US" sz="2400" dirty="0">
              <a:solidFill>
                <a:srgbClr val="000000"/>
              </a:solidFill>
            </a:endParaRPr>
          </a:p>
        </p:txBody>
      </p:sp>
      <p:sp>
        <p:nvSpPr>
          <p:cNvPr id="12" name="TextBox 11"/>
          <p:cNvSpPr txBox="1"/>
          <p:nvPr/>
        </p:nvSpPr>
        <p:spPr>
          <a:xfrm>
            <a:off x="452842" y="1527020"/>
            <a:ext cx="4007052" cy="523220"/>
          </a:xfrm>
          <a:prstGeom prst="rect">
            <a:avLst/>
          </a:prstGeom>
          <a:noFill/>
        </p:spPr>
        <p:txBody>
          <a:bodyPr wrap="square" rtlCol="0">
            <a:spAutoFit/>
          </a:bodyPr>
          <a:lstStyle/>
          <a:p>
            <a:r>
              <a:rPr lang="en-US" sz="2800" dirty="0" smtClean="0"/>
              <a:t>2005 (World Bank)</a:t>
            </a:r>
            <a:endParaRPr lang="en-US" sz="2800" dirty="0"/>
          </a:p>
        </p:txBody>
      </p:sp>
      <p:sp>
        <p:nvSpPr>
          <p:cNvPr id="2" name="Footer Placeholder 1"/>
          <p:cNvSpPr>
            <a:spLocks noGrp="1"/>
          </p:cNvSpPr>
          <p:nvPr>
            <p:ph type="ftr" sz="quarter" idx="11"/>
          </p:nvPr>
        </p:nvSpPr>
        <p:spPr/>
        <p:txBody>
          <a:bodyPr/>
          <a:lstStyle/>
          <a:p>
            <a:r>
              <a:rPr lang="en-US" smtClean="0"/>
              <a:t>International Test Commission, 11th Conference, Montréal, Canada</a:t>
            </a:r>
            <a:endParaRPr lang="en-US" dirty="0"/>
          </a:p>
        </p:txBody>
      </p:sp>
      <p:sp>
        <p:nvSpPr>
          <p:cNvPr id="3" name="Slide Number Placeholder 2"/>
          <p:cNvSpPr>
            <a:spLocks noGrp="1"/>
          </p:cNvSpPr>
          <p:nvPr>
            <p:ph type="sldNum" sz="quarter" idx="12"/>
          </p:nvPr>
        </p:nvSpPr>
        <p:spPr/>
        <p:txBody>
          <a:bodyPr/>
          <a:lstStyle/>
          <a:p>
            <a:fld id="{8B9ED0D5-61CC-0148-944E-F5BAD4F6794D}" type="slidenum">
              <a:rPr lang="en-US" smtClean="0"/>
              <a:t>5</a:t>
            </a:fld>
            <a:endParaRPr lang="en-US"/>
          </a:p>
        </p:txBody>
      </p:sp>
      <p:sp>
        <p:nvSpPr>
          <p:cNvPr id="4" name="Date Placeholder 3"/>
          <p:cNvSpPr>
            <a:spLocks noGrp="1"/>
          </p:cNvSpPr>
          <p:nvPr>
            <p:ph type="dt" sz="half" idx="10"/>
          </p:nvPr>
        </p:nvSpPr>
        <p:spPr/>
        <p:txBody>
          <a:bodyPr/>
          <a:lstStyle/>
          <a:p>
            <a:r>
              <a:rPr lang="en-US" smtClean="0"/>
              <a:t>July 4, 2018</a:t>
            </a:r>
            <a:endParaRPr lang="en-US"/>
          </a:p>
        </p:txBody>
      </p:sp>
    </p:spTree>
    <p:extLst>
      <p:ext uri="{BB962C8B-B14F-4D97-AF65-F5344CB8AC3E}">
        <p14:creationId xmlns:p14="http://schemas.microsoft.com/office/powerpoint/2010/main" val="21052956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3487"/>
            <a:ext cx="8229600" cy="720724"/>
          </a:xfrm>
        </p:spPr>
        <p:txBody>
          <a:bodyPr>
            <a:normAutofit/>
          </a:bodyPr>
          <a:lstStyle/>
          <a:p>
            <a:r>
              <a:rPr lang="es-CL" sz="3200" dirty="0" smtClean="0"/>
              <a:t>Multiplity of promises for the PSU:</a:t>
            </a:r>
            <a:endParaRPr lang="es-CL" sz="3200" dirty="0"/>
          </a:p>
        </p:txBody>
      </p:sp>
      <p:sp>
        <p:nvSpPr>
          <p:cNvPr id="3" name="Subtitle 2"/>
          <p:cNvSpPr>
            <a:spLocks noGrp="1"/>
          </p:cNvSpPr>
          <p:nvPr>
            <p:ph idx="1"/>
          </p:nvPr>
        </p:nvSpPr>
        <p:spPr>
          <a:xfrm>
            <a:off x="457200" y="1524002"/>
            <a:ext cx="8382000" cy="4038600"/>
          </a:xfrm>
        </p:spPr>
        <p:txBody>
          <a:bodyPr>
            <a:normAutofit fontScale="85000" lnSpcReduction="10000"/>
          </a:bodyPr>
          <a:lstStyle/>
          <a:p>
            <a:pPr marL="514350" indent="-514350">
              <a:buAutoNum type="arabicPeriod"/>
            </a:pPr>
            <a:r>
              <a:rPr lang="en-US" dirty="0" smtClean="0"/>
              <a:t>Monitor </a:t>
            </a:r>
            <a:r>
              <a:rPr lang="en-US" dirty="0"/>
              <a:t>the implementation of a new curriculum</a:t>
            </a:r>
            <a:r>
              <a:rPr lang="en-US" dirty="0" smtClean="0"/>
              <a:t>; </a:t>
            </a:r>
          </a:p>
          <a:p>
            <a:pPr marL="514350" indent="-514350">
              <a:buAutoNum type="arabicPeriod"/>
            </a:pPr>
            <a:r>
              <a:rPr lang="en-US" dirty="0" smtClean="0"/>
              <a:t>Measure </a:t>
            </a:r>
            <a:r>
              <a:rPr lang="en-US" dirty="0"/>
              <a:t>the mastery of two very different </a:t>
            </a:r>
            <a:r>
              <a:rPr lang="en-US" dirty="0" smtClean="0"/>
              <a:t>curricula;</a:t>
            </a:r>
          </a:p>
          <a:p>
            <a:pPr marL="514350" indent="-514350">
              <a:buAutoNum type="arabicPeriod"/>
            </a:pPr>
            <a:r>
              <a:rPr lang="en-US" dirty="0" smtClean="0"/>
              <a:t>Incentivize secondary </a:t>
            </a:r>
            <a:r>
              <a:rPr lang="en-US" dirty="0"/>
              <a:t>schools to implement the new </a:t>
            </a:r>
            <a:r>
              <a:rPr lang="en-US" dirty="0" smtClean="0"/>
              <a:t>curriculum;</a:t>
            </a:r>
          </a:p>
          <a:p>
            <a:pPr marL="514350" indent="-514350">
              <a:buAutoNum type="arabicPeriod"/>
            </a:pPr>
            <a:r>
              <a:rPr lang="en-US" dirty="0" smtClean="0"/>
              <a:t>Incentivize </a:t>
            </a:r>
            <a:r>
              <a:rPr lang="en-US" dirty="0"/>
              <a:t>students to study </a:t>
            </a:r>
            <a:r>
              <a:rPr lang="en-US" dirty="0" smtClean="0"/>
              <a:t>more;</a:t>
            </a:r>
          </a:p>
          <a:p>
            <a:pPr marL="514350" indent="-514350">
              <a:buAutoNum type="arabicPeriod"/>
            </a:pPr>
            <a:r>
              <a:rPr lang="en-US" dirty="0" smtClean="0"/>
              <a:t>Predict success in university generally;</a:t>
            </a:r>
          </a:p>
          <a:p>
            <a:pPr marL="514350" indent="-514350">
              <a:buAutoNum type="arabicPeriod"/>
            </a:pPr>
            <a:r>
              <a:rPr lang="en-US" dirty="0" smtClean="0"/>
              <a:t>Predict success in very different university programs;</a:t>
            </a:r>
          </a:p>
          <a:p>
            <a:pPr marL="514350" indent="-514350">
              <a:buAutoNum type="arabicPeriod"/>
            </a:pPr>
            <a:r>
              <a:rPr lang="en-US" dirty="0" smtClean="0"/>
              <a:t>Set cut scores for university admission, scholarships, and financial aid.</a:t>
            </a:r>
            <a:endParaRPr lang="es-ES" dirty="0" smtClean="0">
              <a:solidFill>
                <a:srgbClr val="FF0000"/>
              </a:solidFill>
            </a:endParaRPr>
          </a:p>
        </p:txBody>
      </p:sp>
      <p:sp>
        <p:nvSpPr>
          <p:cNvPr id="5" name="Title 1"/>
          <p:cNvSpPr txBox="1">
            <a:spLocks/>
          </p:cNvSpPr>
          <p:nvPr/>
        </p:nvSpPr>
        <p:spPr>
          <a:xfrm>
            <a:off x="521369" y="600763"/>
            <a:ext cx="8074526" cy="116072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4" name="Footer Placeholder 3"/>
          <p:cNvSpPr>
            <a:spLocks noGrp="1"/>
          </p:cNvSpPr>
          <p:nvPr>
            <p:ph type="ftr" sz="quarter" idx="11"/>
          </p:nvPr>
        </p:nvSpPr>
        <p:spPr>
          <a:xfrm>
            <a:off x="2353733" y="7152216"/>
            <a:ext cx="4944534" cy="365125"/>
          </a:xfrm>
        </p:spPr>
        <p:txBody>
          <a:bodyPr/>
          <a:lstStyle/>
          <a:p>
            <a:r>
              <a:rPr lang="en-US" smtClean="0"/>
              <a:t>International Test Commission, 11th Conference, Montréal, Canada</a:t>
            </a:r>
            <a:endParaRPr lang="en-US" dirty="0"/>
          </a:p>
        </p:txBody>
      </p:sp>
      <p:sp>
        <p:nvSpPr>
          <p:cNvPr id="6" name="Slide Number Placeholder 5"/>
          <p:cNvSpPr>
            <a:spLocks noGrp="1"/>
          </p:cNvSpPr>
          <p:nvPr>
            <p:ph type="sldNum" sz="quarter" idx="12"/>
          </p:nvPr>
        </p:nvSpPr>
        <p:spPr/>
        <p:txBody>
          <a:bodyPr/>
          <a:lstStyle/>
          <a:p>
            <a:fld id="{8B9ED0D5-61CC-0148-944E-F5BAD4F6794D}" type="slidenum">
              <a:rPr lang="en-US" smtClean="0"/>
              <a:t>6</a:t>
            </a:fld>
            <a:endParaRPr lang="en-US"/>
          </a:p>
        </p:txBody>
      </p:sp>
      <p:sp>
        <p:nvSpPr>
          <p:cNvPr id="7" name="Date Placeholder 6"/>
          <p:cNvSpPr>
            <a:spLocks noGrp="1"/>
          </p:cNvSpPr>
          <p:nvPr>
            <p:ph type="dt" sz="half" idx="10"/>
          </p:nvPr>
        </p:nvSpPr>
        <p:spPr/>
        <p:txBody>
          <a:bodyPr/>
          <a:lstStyle/>
          <a:p>
            <a:r>
              <a:rPr lang="en-US" smtClean="0"/>
              <a:t>July 4, 2018</a:t>
            </a:r>
            <a:endParaRPr lang="en-US"/>
          </a:p>
        </p:txBody>
      </p:sp>
    </p:spTree>
    <p:extLst>
      <p:ext uri="{BB962C8B-B14F-4D97-AF65-F5344CB8AC3E}">
        <p14:creationId xmlns:p14="http://schemas.microsoft.com/office/powerpoint/2010/main" val="249972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9035" y="473519"/>
            <a:ext cx="7277786" cy="584775"/>
          </a:xfrm>
          <a:prstGeom prst="rect">
            <a:avLst/>
          </a:prstGeom>
          <a:noFill/>
        </p:spPr>
        <p:txBody>
          <a:bodyPr wrap="square" rtlCol="0">
            <a:spAutoFit/>
          </a:bodyPr>
          <a:lstStyle/>
          <a:p>
            <a:pPr algn="ctr"/>
            <a:r>
              <a:rPr lang="en-US" sz="3200" dirty="0" smtClean="0"/>
              <a:t>PSU:  a test at war with itself</a:t>
            </a:r>
            <a:endParaRPr lang="en-US" sz="3200" dirty="0"/>
          </a:p>
        </p:txBody>
      </p:sp>
      <p:sp>
        <p:nvSpPr>
          <p:cNvPr id="3" name="TextBox 2"/>
          <p:cNvSpPr txBox="1"/>
          <p:nvPr/>
        </p:nvSpPr>
        <p:spPr>
          <a:xfrm>
            <a:off x="3413495" y="2432861"/>
            <a:ext cx="5417931" cy="1969770"/>
          </a:xfrm>
          <a:prstGeom prst="rect">
            <a:avLst/>
          </a:prstGeom>
          <a:noFill/>
        </p:spPr>
        <p:txBody>
          <a:bodyPr wrap="square" rtlCol="0">
            <a:spAutoFit/>
          </a:bodyPr>
          <a:lstStyle/>
          <a:p>
            <a:r>
              <a:rPr lang="en-US" sz="2800" dirty="0"/>
              <a:t>B</a:t>
            </a:r>
            <a:r>
              <a:rPr lang="en-US" sz="2800" dirty="0" smtClean="0"/>
              <a:t>urdened with too many purposes</a:t>
            </a:r>
            <a:endParaRPr lang="en-US" sz="2800" dirty="0" smtClean="0">
              <a:effectLst/>
            </a:endParaRPr>
          </a:p>
          <a:p>
            <a:endParaRPr lang="en-US" sz="1000" dirty="0" smtClean="0">
              <a:effectLst/>
            </a:endParaRPr>
          </a:p>
          <a:p>
            <a:r>
              <a:rPr lang="en-US" sz="2800" dirty="0" smtClean="0">
                <a:effectLst/>
              </a:rPr>
              <a:t>... </a:t>
            </a:r>
            <a:r>
              <a:rPr lang="en-US" sz="2800" dirty="0" smtClean="0"/>
              <a:t>each time another purpose is added to a test, the test becomes a poorer measure for each purpose</a:t>
            </a:r>
            <a:endParaRPr lang="es-ES" sz="2800" dirty="0">
              <a:effectLst/>
            </a:endParaRPr>
          </a:p>
        </p:txBody>
      </p:sp>
      <p:pic>
        <p:nvPicPr>
          <p:cNvPr id="5" name="Picture 4" descr="stk19928boj.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48616"/>
            <a:ext cx="2593489" cy="3074986"/>
          </a:xfrm>
          <a:prstGeom prst="rect">
            <a:avLst/>
          </a:prstGeom>
        </p:spPr>
      </p:pic>
      <p:sp>
        <p:nvSpPr>
          <p:cNvPr id="6" name="Footer Placeholder 5"/>
          <p:cNvSpPr>
            <a:spLocks noGrp="1"/>
          </p:cNvSpPr>
          <p:nvPr>
            <p:ph type="ftr" sz="quarter" idx="11"/>
          </p:nvPr>
        </p:nvSpPr>
        <p:spPr/>
        <p:txBody>
          <a:bodyPr/>
          <a:lstStyle/>
          <a:p>
            <a:r>
              <a:rPr lang="en-US" smtClean="0"/>
              <a:t>International Test Commission, 11th Conference, Montréal, Canada</a:t>
            </a:r>
            <a:endParaRPr lang="en-US" dirty="0"/>
          </a:p>
        </p:txBody>
      </p:sp>
      <p:sp>
        <p:nvSpPr>
          <p:cNvPr id="7" name="Slide Number Placeholder 6"/>
          <p:cNvSpPr>
            <a:spLocks noGrp="1"/>
          </p:cNvSpPr>
          <p:nvPr>
            <p:ph type="sldNum" sz="quarter" idx="12"/>
          </p:nvPr>
        </p:nvSpPr>
        <p:spPr/>
        <p:txBody>
          <a:bodyPr/>
          <a:lstStyle/>
          <a:p>
            <a:fld id="{8B9ED0D5-61CC-0148-944E-F5BAD4F6794D}" type="slidenum">
              <a:rPr lang="en-US" smtClean="0"/>
              <a:t>7</a:t>
            </a:fld>
            <a:endParaRPr lang="en-US"/>
          </a:p>
        </p:txBody>
      </p:sp>
      <p:sp>
        <p:nvSpPr>
          <p:cNvPr id="8" name="Date Placeholder 7"/>
          <p:cNvSpPr>
            <a:spLocks noGrp="1"/>
          </p:cNvSpPr>
          <p:nvPr>
            <p:ph type="dt" sz="half" idx="10"/>
          </p:nvPr>
        </p:nvSpPr>
        <p:spPr/>
        <p:txBody>
          <a:bodyPr/>
          <a:lstStyle/>
          <a:p>
            <a:r>
              <a:rPr lang="en-US" smtClean="0"/>
              <a:t>July 4, 2018</a:t>
            </a:r>
            <a:endParaRPr lang="en-US"/>
          </a:p>
        </p:txBody>
      </p:sp>
    </p:spTree>
    <p:extLst>
      <p:ext uri="{BB962C8B-B14F-4D97-AF65-F5344CB8AC3E}">
        <p14:creationId xmlns:p14="http://schemas.microsoft.com/office/powerpoint/2010/main" val="3268709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ctrTitle" idx="4294967295"/>
          </p:nvPr>
        </p:nvSpPr>
        <p:spPr>
          <a:xfrm>
            <a:off x="685800" y="434868"/>
            <a:ext cx="7772400" cy="1109193"/>
          </a:xfrm>
          <a:prstGeom prst="rect">
            <a:avLst/>
          </a:prstGeom>
          <a:ln/>
        </p:spPr>
        <p:txBody>
          <a:bodyPr>
            <a:normAutofit/>
          </a:bodyPr>
          <a:lstStyle/>
          <a:p>
            <a:r>
              <a:rPr lang="en-US" sz="3200" dirty="0" smtClean="0"/>
              <a:t>Achievement tests in the context of university entry:  </a:t>
            </a:r>
            <a:r>
              <a:rPr lang="en-US" sz="3200" dirty="0" smtClean="0">
                <a:solidFill>
                  <a:srgbClr val="000000"/>
                </a:solidFill>
              </a:rPr>
              <a:t>How are they validated?</a:t>
            </a:r>
            <a:endParaRPr lang="en-US" sz="3200" dirty="0"/>
          </a:p>
        </p:txBody>
      </p:sp>
      <p:sp>
        <p:nvSpPr>
          <p:cNvPr id="9219" name="Subtitle 2"/>
          <p:cNvSpPr>
            <a:spLocks noGrp="1" noChangeArrowheads="1"/>
          </p:cNvSpPr>
          <p:nvPr>
            <p:ph type="subTitle" idx="1"/>
          </p:nvPr>
        </p:nvSpPr>
        <p:spPr>
          <a:xfrm>
            <a:off x="484909" y="1865795"/>
            <a:ext cx="8197273" cy="4128606"/>
          </a:xfrm>
          <a:ln/>
        </p:spPr>
        <p:txBody>
          <a:bodyPr>
            <a:noAutofit/>
          </a:bodyPr>
          <a:lstStyle/>
          <a:p>
            <a:pPr algn="l">
              <a:spcBef>
                <a:spcPts val="0"/>
              </a:spcBef>
            </a:pPr>
            <a:r>
              <a:rPr lang="es-CL" sz="2400" dirty="0" smtClean="0">
                <a:solidFill>
                  <a:srgbClr val="000000"/>
                </a:solidFill>
              </a:rPr>
              <a:t>Through alignment with the content taught in secondary school. </a:t>
            </a:r>
          </a:p>
          <a:p>
            <a:pPr algn="l">
              <a:spcBef>
                <a:spcPts val="0"/>
              </a:spcBef>
            </a:pPr>
            <a:endParaRPr lang="es-CL" sz="1000" dirty="0">
              <a:solidFill>
                <a:srgbClr val="000000"/>
              </a:solidFill>
            </a:endParaRPr>
          </a:p>
          <a:p>
            <a:pPr algn="l">
              <a:spcBef>
                <a:spcPts val="0"/>
              </a:spcBef>
            </a:pPr>
            <a:r>
              <a:rPr lang="es-CL" sz="2400" dirty="0" smtClean="0">
                <a:solidFill>
                  <a:schemeClr val="tx1"/>
                </a:solidFill>
                <a:effectLst/>
              </a:rPr>
              <a:t>Achievement tests are retrospective, aligned with content learned in the past.</a:t>
            </a:r>
          </a:p>
          <a:p>
            <a:pPr algn="l">
              <a:spcBef>
                <a:spcPts val="0"/>
              </a:spcBef>
            </a:pPr>
            <a:endParaRPr lang="es-CL" sz="1000" dirty="0" smtClean="0">
              <a:solidFill>
                <a:srgbClr val="000000"/>
              </a:solidFill>
            </a:endParaRPr>
          </a:p>
          <a:p>
            <a:pPr algn="l">
              <a:spcBef>
                <a:spcPts val="0"/>
              </a:spcBef>
            </a:pPr>
            <a:r>
              <a:rPr lang="es-CL" sz="2400" dirty="0" smtClean="0">
                <a:solidFill>
                  <a:srgbClr val="000000"/>
                </a:solidFill>
              </a:rPr>
              <a:t>Test scores are typically highly correlated with other available student measures, such as grades and class rank.</a:t>
            </a:r>
          </a:p>
          <a:p>
            <a:pPr algn="l">
              <a:spcBef>
                <a:spcPts val="0"/>
              </a:spcBef>
            </a:pPr>
            <a:endParaRPr lang="es-CL" sz="1000" dirty="0" smtClean="0">
              <a:solidFill>
                <a:srgbClr val="000000"/>
              </a:solidFill>
            </a:endParaRPr>
          </a:p>
          <a:p>
            <a:pPr algn="l">
              <a:spcBef>
                <a:spcPts val="0"/>
              </a:spcBef>
            </a:pPr>
            <a:r>
              <a:rPr lang="es-CL" sz="2400" dirty="0" smtClean="0">
                <a:solidFill>
                  <a:schemeClr val="tx1"/>
                </a:solidFill>
                <a:effectLst/>
              </a:rPr>
              <a:t>Achievement tests are typically summative, or exit exams, administered at the end of a program.</a:t>
            </a:r>
          </a:p>
          <a:p>
            <a:pPr algn="l">
              <a:spcBef>
                <a:spcPts val="0"/>
              </a:spcBef>
            </a:pPr>
            <a:endParaRPr lang="es-CL" sz="1000" dirty="0" smtClean="0">
              <a:solidFill>
                <a:schemeClr val="tx1"/>
              </a:solidFill>
              <a:effectLst/>
            </a:endParaRPr>
          </a:p>
          <a:p>
            <a:pPr algn="l">
              <a:spcBef>
                <a:spcPts val="0"/>
              </a:spcBef>
            </a:pPr>
            <a:r>
              <a:rPr lang="es-CL" sz="2400" dirty="0" smtClean="0">
                <a:solidFill>
                  <a:srgbClr val="000000"/>
                </a:solidFill>
              </a:rPr>
              <a:t>Fairness assumes that all students have had the same opportunity to learn the content tested.</a:t>
            </a:r>
            <a:endParaRPr lang="es-CL" sz="2400" dirty="0" smtClean="0">
              <a:solidFill>
                <a:schemeClr val="tx1"/>
              </a:solidFill>
              <a:effectLst/>
            </a:endParaRPr>
          </a:p>
        </p:txBody>
      </p:sp>
      <p:sp>
        <p:nvSpPr>
          <p:cNvPr id="2" name="Date Placeholder 1"/>
          <p:cNvSpPr>
            <a:spLocks noGrp="1"/>
          </p:cNvSpPr>
          <p:nvPr>
            <p:ph type="dt" sz="half" idx="10"/>
          </p:nvPr>
        </p:nvSpPr>
        <p:spPr/>
        <p:txBody>
          <a:bodyPr/>
          <a:lstStyle/>
          <a:p>
            <a:r>
              <a:rPr lang="en-US" smtClean="0"/>
              <a:t>July 4, 2018</a:t>
            </a:r>
            <a:endParaRPr lang="en-US"/>
          </a:p>
        </p:txBody>
      </p:sp>
      <p:sp>
        <p:nvSpPr>
          <p:cNvPr id="3" name="Footer Placeholder 2"/>
          <p:cNvSpPr>
            <a:spLocks noGrp="1"/>
          </p:cNvSpPr>
          <p:nvPr>
            <p:ph type="ftr" sz="quarter" idx="11"/>
          </p:nvPr>
        </p:nvSpPr>
        <p:spPr/>
        <p:txBody>
          <a:bodyPr/>
          <a:lstStyle/>
          <a:p>
            <a:r>
              <a:rPr lang="en-US" smtClean="0"/>
              <a:t>International Test Commission, 11th Conference, Montréal, Canada</a:t>
            </a:r>
            <a:endParaRPr lang="en-US" dirty="0"/>
          </a:p>
        </p:txBody>
      </p:sp>
      <p:sp>
        <p:nvSpPr>
          <p:cNvPr id="4" name="Slide Number Placeholder 3"/>
          <p:cNvSpPr>
            <a:spLocks noGrp="1"/>
          </p:cNvSpPr>
          <p:nvPr>
            <p:ph type="sldNum" sz="quarter" idx="12"/>
          </p:nvPr>
        </p:nvSpPr>
        <p:spPr/>
        <p:txBody>
          <a:bodyPr/>
          <a:lstStyle/>
          <a:p>
            <a:fld id="{8B9ED0D5-61CC-0148-944E-F5BAD4F6794D}" type="slidenum">
              <a:rPr lang="en-US" smtClean="0"/>
              <a:t>8</a:t>
            </a:fld>
            <a:endParaRPr lang="en-US"/>
          </a:p>
        </p:txBody>
      </p:sp>
    </p:spTree>
    <p:extLst>
      <p:ext uri="{BB962C8B-B14F-4D97-AF65-F5344CB8AC3E}">
        <p14:creationId xmlns:p14="http://schemas.microsoft.com/office/powerpoint/2010/main" val="28258157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ctrTitle" idx="4294967295"/>
          </p:nvPr>
        </p:nvSpPr>
        <p:spPr>
          <a:xfrm>
            <a:off x="423333" y="521480"/>
            <a:ext cx="8297334" cy="663853"/>
          </a:xfrm>
          <a:prstGeom prst="rect">
            <a:avLst/>
          </a:prstGeom>
          <a:ln/>
        </p:spPr>
        <p:txBody>
          <a:bodyPr>
            <a:noAutofit/>
          </a:bodyPr>
          <a:lstStyle/>
          <a:p>
            <a:pPr marL="0" indent="0"/>
            <a:r>
              <a:rPr lang="es-CL" sz="3200" dirty="0" smtClean="0"/>
              <a:t>Aptitude tests for university admission: </a:t>
            </a:r>
            <a:br>
              <a:rPr lang="es-CL" sz="3200" dirty="0" smtClean="0"/>
            </a:br>
            <a:r>
              <a:rPr lang="es-CL" sz="3200" dirty="0" smtClean="0"/>
              <a:t>How are they validated? </a:t>
            </a:r>
            <a:endParaRPr lang="es-CL" sz="3200" dirty="0"/>
          </a:p>
        </p:txBody>
      </p:sp>
      <p:sp>
        <p:nvSpPr>
          <p:cNvPr id="13315" name="Subtitle 2"/>
          <p:cNvSpPr>
            <a:spLocks noGrp="1" noChangeArrowheads="1"/>
          </p:cNvSpPr>
          <p:nvPr>
            <p:ph type="subTitle" idx="4294967295"/>
          </p:nvPr>
        </p:nvSpPr>
        <p:spPr bwMode="auto">
          <a:xfrm>
            <a:off x="685800" y="2311397"/>
            <a:ext cx="7772400" cy="34967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spcBef>
                <a:spcPts val="0"/>
              </a:spcBef>
              <a:buFont typeface="Arial" charset="0"/>
              <a:buNone/>
            </a:pPr>
            <a:r>
              <a:rPr lang="en-US" sz="2400" dirty="0" smtClean="0">
                <a:solidFill>
                  <a:srgbClr val="000000"/>
                </a:solidFill>
              </a:rPr>
              <a:t>Predictive validity: the correlation between test scores and measures of future outcomes, such as university grades</a:t>
            </a:r>
          </a:p>
          <a:p>
            <a:pPr marL="0" indent="0">
              <a:spcBef>
                <a:spcPts val="0"/>
              </a:spcBef>
              <a:buNone/>
            </a:pPr>
            <a:endParaRPr lang="en-US" sz="1000" dirty="0" smtClean="0"/>
          </a:p>
          <a:p>
            <a:pPr marL="461963" indent="-461963">
              <a:spcBef>
                <a:spcPts val="0"/>
              </a:spcBef>
              <a:buNone/>
            </a:pPr>
            <a:r>
              <a:rPr lang="en-US" sz="2400" dirty="0" smtClean="0"/>
              <a:t>Little emphasis on content:</a:t>
            </a:r>
          </a:p>
          <a:p>
            <a:pPr marL="862013" lvl="1" indent="-461963">
              <a:spcBef>
                <a:spcPts val="0"/>
              </a:spcBef>
              <a:buNone/>
            </a:pPr>
            <a:r>
              <a:rPr lang="en-US" sz="2400" dirty="0" smtClean="0">
                <a:effectLst/>
              </a:rPr>
              <a:t>- </a:t>
            </a:r>
            <a:r>
              <a:rPr lang="en-US" sz="2400" dirty="0" smtClean="0"/>
              <a:t>Aptitude test content is basic, common knowledge </a:t>
            </a:r>
          </a:p>
          <a:p>
            <a:pPr marL="862013" lvl="1" indent="-461963">
              <a:spcBef>
                <a:spcPts val="0"/>
              </a:spcBef>
              <a:buNone/>
            </a:pPr>
            <a:r>
              <a:rPr lang="en-US" sz="2400" dirty="0" smtClean="0">
                <a:effectLst/>
              </a:rPr>
              <a:t>- </a:t>
            </a:r>
            <a:r>
              <a:rPr lang="en-US" sz="2400" dirty="0" smtClean="0"/>
              <a:t>Test measures how well students reason and solve problem; what they do with the information provided</a:t>
            </a:r>
          </a:p>
          <a:p>
            <a:pPr marL="461963" indent="-461963">
              <a:spcBef>
                <a:spcPts val="0"/>
              </a:spcBef>
              <a:buNone/>
            </a:pPr>
            <a:endParaRPr lang="en-US" sz="1000" dirty="0" smtClean="0"/>
          </a:p>
          <a:p>
            <a:pPr marL="461963" indent="-461963">
              <a:spcBef>
                <a:spcPts val="0"/>
              </a:spcBef>
              <a:buNone/>
            </a:pPr>
            <a:r>
              <a:rPr lang="en-US" sz="2400" dirty="0" smtClean="0"/>
              <a:t>Aptitude tests are not easily coachable:  </a:t>
            </a:r>
          </a:p>
          <a:p>
            <a:pPr marL="862013" lvl="1" indent="-461963">
              <a:spcBef>
                <a:spcPts val="0"/>
              </a:spcBef>
              <a:buNone/>
            </a:pPr>
            <a:r>
              <a:rPr lang="en-US" sz="2400" dirty="0" smtClean="0"/>
              <a:t>- The content domain is too broad for focused study</a:t>
            </a:r>
            <a:endParaRPr lang="en-US" altLang="en-US" sz="2400" dirty="0">
              <a:solidFill>
                <a:srgbClr val="898989"/>
              </a:solidFill>
            </a:endParaRPr>
          </a:p>
        </p:txBody>
      </p:sp>
      <p:sp>
        <p:nvSpPr>
          <p:cNvPr id="2" name="Footer Placeholder 1"/>
          <p:cNvSpPr>
            <a:spLocks noGrp="1"/>
          </p:cNvSpPr>
          <p:nvPr>
            <p:ph type="ftr" sz="quarter" idx="11"/>
          </p:nvPr>
        </p:nvSpPr>
        <p:spPr>
          <a:xfrm>
            <a:off x="2027011" y="6356350"/>
            <a:ext cx="4695481" cy="365125"/>
          </a:xfrm>
        </p:spPr>
        <p:txBody>
          <a:bodyPr/>
          <a:lstStyle/>
          <a:p>
            <a:r>
              <a:rPr lang="en-US" dirty="0" smtClean="0"/>
              <a:t>International Test Commission, 11th Conference, Montréal, Canada</a:t>
            </a:r>
            <a:endParaRPr lang="en-US" dirty="0"/>
          </a:p>
        </p:txBody>
      </p:sp>
      <p:sp>
        <p:nvSpPr>
          <p:cNvPr id="3" name="Slide Number Placeholder 2"/>
          <p:cNvSpPr>
            <a:spLocks noGrp="1"/>
          </p:cNvSpPr>
          <p:nvPr>
            <p:ph type="sldNum" sz="quarter" idx="12"/>
          </p:nvPr>
        </p:nvSpPr>
        <p:spPr/>
        <p:txBody>
          <a:bodyPr/>
          <a:lstStyle/>
          <a:p>
            <a:fld id="{14D9401B-FA8C-C843-ABC8-89406E0CF543}" type="slidenum">
              <a:rPr lang="en-US" altLang="en-US" smtClean="0"/>
              <a:pPr/>
              <a:t>9</a:t>
            </a:fld>
            <a:endParaRPr lang="en-US" sz="1800">
              <a:solidFill>
                <a:schemeClr val="tx1"/>
              </a:solidFill>
            </a:endParaRPr>
          </a:p>
        </p:txBody>
      </p:sp>
      <p:sp>
        <p:nvSpPr>
          <p:cNvPr id="4" name="Date Placeholder 3"/>
          <p:cNvSpPr>
            <a:spLocks noGrp="1"/>
          </p:cNvSpPr>
          <p:nvPr>
            <p:ph type="dt" sz="half" idx="10"/>
          </p:nvPr>
        </p:nvSpPr>
        <p:spPr/>
        <p:txBody>
          <a:bodyPr/>
          <a:lstStyle/>
          <a:p>
            <a:r>
              <a:rPr lang="en-US" altLang="en-US" smtClean="0"/>
              <a:t>July 4, 2018</a:t>
            </a:r>
            <a:endParaRPr lang="en-US" sz="1800">
              <a:solidFill>
                <a:schemeClr val="tx1"/>
              </a:solidFill>
            </a:endParaRPr>
          </a:p>
        </p:txBody>
      </p:sp>
    </p:spTree>
    <p:extLst>
      <p:ext uri="{BB962C8B-B14F-4D97-AF65-F5344CB8AC3E}">
        <p14:creationId xmlns:p14="http://schemas.microsoft.com/office/powerpoint/2010/main" val="17235286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5916</TotalTime>
  <Words>2118</Words>
  <Application>Microsoft Macintosh PowerPoint</Application>
  <PresentationFormat>On-screen Show (4:3)</PresentationFormat>
  <Paragraphs>260</Paragraphs>
  <Slides>19</Slides>
  <Notes>18</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Custom Design</vt:lpstr>
      <vt:lpstr>PowerPoint Presentation</vt:lpstr>
      <vt:lpstr>2 types of standardized tests used for  university admission</vt:lpstr>
      <vt:lpstr>History of the PSU</vt:lpstr>
      <vt:lpstr>PowerPoint Presentation</vt:lpstr>
      <vt:lpstr>PowerPoint Presentation</vt:lpstr>
      <vt:lpstr>Multiplity of promises for the PSU:</vt:lpstr>
      <vt:lpstr>PowerPoint Presentation</vt:lpstr>
      <vt:lpstr>Achievement tests in the context of university entry:  How are they validated?</vt:lpstr>
      <vt:lpstr>Aptitude tests for university admission:  How are they validated? </vt:lpstr>
      <vt:lpstr>Aptitude tests for university admission – history</vt:lpstr>
      <vt:lpstr>Aptitude tests for university admission </vt:lpstr>
      <vt:lpstr>PowerPoint Presentation</vt:lpstr>
      <vt:lpstr>PowerPoint Presentation</vt:lpstr>
      <vt:lpstr>PowerPoint Presentation</vt:lpstr>
      <vt:lpstr>PowerPoint Presentation</vt:lpstr>
      <vt:lpstr>PowerPoint Presentation</vt:lpstr>
      <vt:lpstr>Drop in the numbers of students from municipal high schools accepted at 4 major universities</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Richard Phelps</dc:creator>
  <cp:keywords/>
  <dc:description/>
  <cp:lastModifiedBy>Richard Phelps</cp:lastModifiedBy>
  <cp:revision>478</cp:revision>
  <cp:lastPrinted>2018-06-06T05:44:03Z</cp:lastPrinted>
  <dcterms:created xsi:type="dcterms:W3CDTF">2015-12-11T01:38:46Z</dcterms:created>
  <dcterms:modified xsi:type="dcterms:W3CDTF">2018-07-09T21:39:43Z</dcterms:modified>
  <cp:category/>
</cp:coreProperties>
</file>