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28.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29.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31.xml" ContentType="application/vnd.openxmlformats-officedocument.presentationml.notesSlide+xml"/>
  <Override PartName="/ppt/charts/chart8.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xml" ContentType="application/vnd.openxmlformats-officedocument.drawingml.chart+xml"/>
  <Override PartName="/ppt/theme/themeOverride5.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0.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417" r:id="rId3"/>
    <p:sldId id="299" r:id="rId4"/>
    <p:sldId id="268" r:id="rId5"/>
    <p:sldId id="321" r:id="rId6"/>
    <p:sldId id="270" r:id="rId7"/>
    <p:sldId id="322" r:id="rId8"/>
    <p:sldId id="271" r:id="rId9"/>
    <p:sldId id="323" r:id="rId10"/>
    <p:sldId id="418" r:id="rId11"/>
    <p:sldId id="419" r:id="rId12"/>
    <p:sldId id="420" r:id="rId13"/>
    <p:sldId id="421" r:id="rId14"/>
    <p:sldId id="422" r:id="rId15"/>
    <p:sldId id="423" r:id="rId16"/>
    <p:sldId id="325" r:id="rId17"/>
    <p:sldId id="303" r:id="rId18"/>
    <p:sldId id="330" r:id="rId19"/>
    <p:sldId id="427" r:id="rId20"/>
    <p:sldId id="371" r:id="rId21"/>
    <p:sldId id="333" r:id="rId22"/>
    <p:sldId id="292" r:id="rId23"/>
    <p:sldId id="348" r:id="rId24"/>
    <p:sldId id="387" r:id="rId25"/>
    <p:sldId id="360" r:id="rId26"/>
    <p:sldId id="308" r:id="rId27"/>
    <p:sldId id="309" r:id="rId28"/>
    <p:sldId id="310" r:id="rId29"/>
    <p:sldId id="311" r:id="rId30"/>
    <p:sldId id="359" r:id="rId31"/>
    <p:sldId id="416" r:id="rId32"/>
    <p:sldId id="349" r:id="rId33"/>
    <p:sldId id="351" r:id="rId34"/>
    <p:sldId id="354" r:id="rId35"/>
    <p:sldId id="353" r:id="rId36"/>
    <p:sldId id="377" r:id="rId37"/>
    <p:sldId id="426" r:id="rId38"/>
    <p:sldId id="362" r:id="rId39"/>
    <p:sldId id="425" r:id="rId40"/>
    <p:sldId id="355" r:id="rId41"/>
    <p:sldId id="424" r:id="rId42"/>
    <p:sldId id="370"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80" autoAdjust="0"/>
    <p:restoredTop sz="71316" autoAdjust="0"/>
  </p:normalViewPr>
  <p:slideViewPr>
    <p:cSldViewPr snapToGrid="0" snapToObjects="1">
      <p:cViewPr>
        <p:scale>
          <a:sx n="64" d="100"/>
          <a:sy n="64" d="100"/>
        </p:scale>
        <p:origin x="-77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richardpphelps:Documents:Fulbright%20-%20Projects:Seminar:Content%20Coverage%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ichardpphelps:Documents:Fulbright%20-%20Projects:Seminar:Incremental%20Predictive%20Validitie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Sheet5.xlsx"/></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richardpphelps:Documents:Chile_DEMRE:New%20Presentation:Incremental%20PV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richardpphelps:Documents:Chile_DEMRE:New%20Presentation:Incremental%20PVs.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richardpphelps:Documents:My%20Working%20Projects:Think%20Tank%20Clique:My%20writing%20(in%20Think%20Tank%20Clique):PSU%20by%20School%20Typ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53681332192"/>
          <c:y val="0.101591099106726"/>
          <c:w val="0.773753741866168"/>
          <c:h val="0.548099409448819"/>
        </c:manualLayout>
      </c:layout>
      <c:barChart>
        <c:barDir val="col"/>
        <c:grouping val="clustered"/>
        <c:varyColors val="0"/>
        <c:ser>
          <c:idx val="0"/>
          <c:order val="0"/>
          <c:tx>
            <c:strRef>
              <c:f>Sheet1!$B$1</c:f>
              <c:strCache>
                <c:ptCount val="1"/>
                <c:pt idx="0">
                  <c:v>CTA</c:v>
                </c:pt>
              </c:strCache>
            </c:strRef>
          </c:tx>
          <c:invertIfNegative val="0"/>
          <c:cat>
            <c:strRef>
              <c:f>Sheet1!$A$2:$A$3</c:f>
              <c:strCache>
                <c:ptCount val="2"/>
                <c:pt idx="0">
                  <c:v>Language</c:v>
                </c:pt>
                <c:pt idx="1">
                  <c:v>Mathematics</c:v>
                </c:pt>
              </c:strCache>
            </c:strRef>
          </c:cat>
          <c:val>
            <c:numRef>
              <c:f>Sheet1!$B$2:$B$3</c:f>
              <c:numCache>
                <c:formatCode>General</c:formatCode>
                <c:ptCount val="2"/>
                <c:pt idx="0">
                  <c:v>0.22</c:v>
                </c:pt>
                <c:pt idx="1">
                  <c:v>0.57</c:v>
                </c:pt>
              </c:numCache>
            </c:numRef>
          </c:val>
        </c:ser>
        <c:ser>
          <c:idx val="1"/>
          <c:order val="1"/>
          <c:tx>
            <c:strRef>
              <c:f>Sheet1!$C$1</c:f>
              <c:strCache>
                <c:ptCount val="1"/>
                <c:pt idx="0">
                  <c:v>Pearson</c:v>
                </c:pt>
              </c:strCache>
            </c:strRef>
          </c:tx>
          <c:invertIfNegative val="0"/>
          <c:cat>
            <c:strRef>
              <c:f>Sheet1!$A$2:$A$3</c:f>
              <c:strCache>
                <c:ptCount val="2"/>
                <c:pt idx="0">
                  <c:v>Language</c:v>
                </c:pt>
                <c:pt idx="1">
                  <c:v>Mathematics</c:v>
                </c:pt>
              </c:strCache>
            </c:strRef>
          </c:cat>
          <c:val>
            <c:numRef>
              <c:f>Sheet1!$C$2:$C$3</c:f>
              <c:numCache>
                <c:formatCode>General</c:formatCode>
                <c:ptCount val="2"/>
                <c:pt idx="0">
                  <c:v>0.18</c:v>
                </c:pt>
                <c:pt idx="1">
                  <c:v>0.34</c:v>
                </c:pt>
              </c:numCache>
            </c:numRef>
          </c:val>
        </c:ser>
        <c:dLbls>
          <c:showLegendKey val="0"/>
          <c:showVal val="0"/>
          <c:showCatName val="0"/>
          <c:showSerName val="0"/>
          <c:showPercent val="0"/>
          <c:showBubbleSize val="0"/>
        </c:dLbls>
        <c:gapWidth val="150"/>
        <c:axId val="2116857592"/>
        <c:axId val="2116859624"/>
      </c:barChart>
      <c:catAx>
        <c:axId val="2116857592"/>
        <c:scaling>
          <c:orientation val="minMax"/>
        </c:scaling>
        <c:delete val="0"/>
        <c:axPos val="b"/>
        <c:majorTickMark val="out"/>
        <c:minorTickMark val="none"/>
        <c:tickLblPos val="nextTo"/>
        <c:crossAx val="2116859624"/>
        <c:crosses val="autoZero"/>
        <c:auto val="1"/>
        <c:lblAlgn val="ctr"/>
        <c:lblOffset val="100"/>
        <c:noMultiLvlLbl val="0"/>
      </c:catAx>
      <c:valAx>
        <c:axId val="2116859624"/>
        <c:scaling>
          <c:orientation val="minMax"/>
        </c:scaling>
        <c:delete val="0"/>
        <c:axPos val="l"/>
        <c:majorGridlines>
          <c:spPr>
            <a:ln>
              <a:noFill/>
            </a:ln>
          </c:spPr>
        </c:majorGridlines>
        <c:numFmt formatCode="General" sourceLinked="1"/>
        <c:majorTickMark val="out"/>
        <c:minorTickMark val="none"/>
        <c:tickLblPos val="nextTo"/>
        <c:crossAx val="2116857592"/>
        <c:crosses val="autoZero"/>
        <c:crossBetween val="between"/>
      </c:valAx>
    </c:plotArea>
    <c:legend>
      <c:legendPos val="r"/>
      <c:layout>
        <c:manualLayout>
          <c:xMode val="edge"/>
          <c:yMode val="edge"/>
          <c:x val="0.253933999399846"/>
          <c:y val="0.892625038503205"/>
          <c:w val="0.489216220513653"/>
          <c:h val="0.0706908365515377"/>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Overall!$A$2</c:f>
              <c:strCache>
                <c:ptCount val="1"/>
                <c:pt idx="0">
                  <c:v>Cover 100%</c:v>
                </c:pt>
              </c:strCache>
            </c:strRef>
          </c:tx>
          <c:invertIfNegative val="0"/>
          <c:cat>
            <c:strRef>
              <c:f>Overall!$B$1:$C$1</c:f>
              <c:strCache>
                <c:ptCount val="2"/>
                <c:pt idx="0">
                  <c:v>Mathematics</c:v>
                </c:pt>
                <c:pt idx="1">
                  <c:v>Language &amp; Communication</c:v>
                </c:pt>
              </c:strCache>
            </c:strRef>
          </c:cat>
          <c:val>
            <c:numRef>
              <c:f>Overall!$B$2:$C$2</c:f>
              <c:numCache>
                <c:formatCode>General</c:formatCode>
                <c:ptCount val="2"/>
                <c:pt idx="0">
                  <c:v>18.0</c:v>
                </c:pt>
                <c:pt idx="1">
                  <c:v>26.3</c:v>
                </c:pt>
              </c:numCache>
            </c:numRef>
          </c:val>
          <c:extLst xmlns:c16r2="http://schemas.microsoft.com/office/drawing/2015/06/chart">
            <c:ext xmlns:c16="http://schemas.microsoft.com/office/drawing/2014/chart" uri="{C3380CC4-5D6E-409C-BE32-E72D297353CC}">
              <c16:uniqueId val="{00000000-059C-433D-9A6E-5C786007D180}"/>
            </c:ext>
          </c:extLst>
        </c:ser>
        <c:ser>
          <c:idx val="1"/>
          <c:order val="1"/>
          <c:tx>
            <c:strRef>
              <c:f>Overall!$A$3</c:f>
              <c:strCache>
                <c:ptCount val="1"/>
                <c:pt idx="0">
                  <c:v>Do NOT Cover 100%</c:v>
                </c:pt>
              </c:strCache>
            </c:strRef>
          </c:tx>
          <c:invertIfNegative val="0"/>
          <c:cat>
            <c:strRef>
              <c:f>Overall!$B$1:$C$1</c:f>
              <c:strCache>
                <c:ptCount val="2"/>
                <c:pt idx="0">
                  <c:v>Mathematics</c:v>
                </c:pt>
                <c:pt idx="1">
                  <c:v>Language &amp; Communication</c:v>
                </c:pt>
              </c:strCache>
            </c:strRef>
          </c:cat>
          <c:val>
            <c:numRef>
              <c:f>Overall!$B$3:$C$3</c:f>
              <c:numCache>
                <c:formatCode>General</c:formatCode>
                <c:ptCount val="2"/>
                <c:pt idx="0">
                  <c:v>82.0</c:v>
                </c:pt>
                <c:pt idx="1">
                  <c:v>73.7</c:v>
                </c:pt>
              </c:numCache>
            </c:numRef>
          </c:val>
          <c:extLst xmlns:c16r2="http://schemas.microsoft.com/office/drawing/2015/06/chart">
            <c:ext xmlns:c16="http://schemas.microsoft.com/office/drawing/2014/chart" uri="{C3380CC4-5D6E-409C-BE32-E72D297353CC}">
              <c16:uniqueId val="{00000001-059C-433D-9A6E-5C786007D180}"/>
            </c:ext>
          </c:extLst>
        </c:ser>
        <c:dLbls>
          <c:showLegendKey val="0"/>
          <c:showVal val="0"/>
          <c:showCatName val="0"/>
          <c:showSerName val="0"/>
          <c:showPercent val="0"/>
          <c:showBubbleSize val="0"/>
        </c:dLbls>
        <c:gapWidth val="150"/>
        <c:overlap val="100"/>
        <c:axId val="2116254008"/>
        <c:axId val="2116251016"/>
      </c:barChart>
      <c:catAx>
        <c:axId val="2116254008"/>
        <c:scaling>
          <c:orientation val="minMax"/>
        </c:scaling>
        <c:delete val="0"/>
        <c:axPos val="b"/>
        <c:numFmt formatCode="General" sourceLinked="0"/>
        <c:majorTickMark val="out"/>
        <c:minorTickMark val="none"/>
        <c:tickLblPos val="nextTo"/>
        <c:crossAx val="2116251016"/>
        <c:crosses val="autoZero"/>
        <c:auto val="1"/>
        <c:lblAlgn val="ctr"/>
        <c:lblOffset val="100"/>
        <c:noMultiLvlLbl val="0"/>
      </c:catAx>
      <c:valAx>
        <c:axId val="2116251016"/>
        <c:scaling>
          <c:orientation val="minMax"/>
        </c:scaling>
        <c:delete val="0"/>
        <c:axPos val="l"/>
        <c:majorGridlines>
          <c:spPr>
            <a:ln>
              <a:noFill/>
            </a:ln>
          </c:spPr>
        </c:majorGridlines>
        <c:numFmt formatCode="0%" sourceLinked="1"/>
        <c:majorTickMark val="out"/>
        <c:minorTickMark val="none"/>
        <c:tickLblPos val="nextTo"/>
        <c:crossAx val="2116254008"/>
        <c:crosses val="autoZero"/>
        <c:crossBetween val="between"/>
        <c:majorUnit val="0.25"/>
      </c:valAx>
    </c:plotArea>
    <c:legend>
      <c:legendPos val="r"/>
      <c:layout/>
      <c:overlay val="0"/>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Sheet1!$A$55</c:f>
              <c:strCache>
                <c:ptCount val="1"/>
                <c:pt idx="0">
                  <c:v>PAA</c:v>
                </c:pt>
              </c:strCache>
            </c:strRef>
          </c:tx>
          <c:invertIfNegative val="0"/>
          <c:cat>
            <c:multiLvlStrRef>
              <c:f>Sheet1!$B$53:$E$54</c:f>
              <c:multiLvlStrCache>
                <c:ptCount val="4"/>
                <c:lvl>
                  <c:pt idx="0">
                    <c:v>U. Chile</c:v>
                  </c:pt>
                  <c:pt idx="1">
                    <c:v>PUC</c:v>
                  </c:pt>
                  <c:pt idx="2">
                    <c:v>U. Chile</c:v>
                  </c:pt>
                  <c:pt idx="3">
                    <c:v>PUC</c:v>
                  </c:pt>
                </c:lvl>
                <c:lvl>
                  <c:pt idx="0">
                    <c:v>Language &amp; Math</c:v>
                  </c:pt>
                  <c:pt idx="2">
                    <c:v>Language &amp; Math + subject test </c:v>
                  </c:pt>
                </c:lvl>
              </c:multiLvlStrCache>
            </c:multiLvlStrRef>
          </c:cat>
          <c:val>
            <c:numRef>
              <c:f>Sheet1!$B$55:$E$55</c:f>
              <c:numCache>
                <c:formatCode>General</c:formatCode>
                <c:ptCount val="4"/>
                <c:pt idx="0">
                  <c:v>28.37</c:v>
                </c:pt>
                <c:pt idx="1">
                  <c:v>27.16</c:v>
                </c:pt>
                <c:pt idx="2">
                  <c:v>30.3</c:v>
                </c:pt>
                <c:pt idx="3">
                  <c:v>28.5</c:v>
                </c:pt>
              </c:numCache>
            </c:numRef>
          </c:val>
        </c:ser>
        <c:ser>
          <c:idx val="1"/>
          <c:order val="1"/>
          <c:tx>
            <c:strRef>
              <c:f>Sheet1!$A$56</c:f>
              <c:strCache>
                <c:ptCount val="1"/>
                <c:pt idx="0">
                  <c:v>PSU</c:v>
                </c:pt>
              </c:strCache>
            </c:strRef>
          </c:tx>
          <c:invertIfNegative val="0"/>
          <c:cat>
            <c:multiLvlStrRef>
              <c:f>Sheet1!$B$53:$E$54</c:f>
              <c:multiLvlStrCache>
                <c:ptCount val="4"/>
                <c:lvl>
                  <c:pt idx="0">
                    <c:v>U. Chile</c:v>
                  </c:pt>
                  <c:pt idx="1">
                    <c:v>PUC</c:v>
                  </c:pt>
                  <c:pt idx="2">
                    <c:v>U. Chile</c:v>
                  </c:pt>
                  <c:pt idx="3">
                    <c:v>PUC</c:v>
                  </c:pt>
                </c:lvl>
                <c:lvl>
                  <c:pt idx="0">
                    <c:v>Language &amp; Math</c:v>
                  </c:pt>
                  <c:pt idx="2">
                    <c:v>Language &amp; Math + subject test </c:v>
                  </c:pt>
                </c:lvl>
              </c:multiLvlStrCache>
            </c:multiLvlStrRef>
          </c:cat>
          <c:val>
            <c:numRef>
              <c:f>Sheet1!$B$56:$E$56</c:f>
              <c:numCache>
                <c:formatCode>General</c:formatCode>
                <c:ptCount val="4"/>
                <c:pt idx="0">
                  <c:v>19.25</c:v>
                </c:pt>
                <c:pt idx="1">
                  <c:v>13.33</c:v>
                </c:pt>
                <c:pt idx="2">
                  <c:v>25.1</c:v>
                </c:pt>
                <c:pt idx="3">
                  <c:v>16.82999999999999</c:v>
                </c:pt>
              </c:numCache>
            </c:numRef>
          </c:val>
        </c:ser>
        <c:dLbls>
          <c:showLegendKey val="0"/>
          <c:showVal val="0"/>
          <c:showCatName val="0"/>
          <c:showSerName val="0"/>
          <c:showPercent val="0"/>
          <c:showBubbleSize val="0"/>
        </c:dLbls>
        <c:gapWidth val="150"/>
        <c:axId val="2116944392"/>
        <c:axId val="2116947368"/>
      </c:barChart>
      <c:catAx>
        <c:axId val="2116944392"/>
        <c:scaling>
          <c:orientation val="minMax"/>
        </c:scaling>
        <c:delete val="0"/>
        <c:axPos val="b"/>
        <c:majorTickMark val="out"/>
        <c:minorTickMark val="none"/>
        <c:tickLblPos val="nextTo"/>
        <c:crossAx val="2116947368"/>
        <c:crosses val="autoZero"/>
        <c:auto val="1"/>
        <c:lblAlgn val="ctr"/>
        <c:lblOffset val="100"/>
        <c:noMultiLvlLbl val="0"/>
      </c:catAx>
      <c:valAx>
        <c:axId val="2116947368"/>
        <c:scaling>
          <c:orientation val="minMax"/>
        </c:scaling>
        <c:delete val="0"/>
        <c:axPos val="l"/>
        <c:majorGridlines>
          <c:spPr>
            <a:ln>
              <a:noFill/>
            </a:ln>
          </c:spPr>
        </c:majorGridlines>
        <c:numFmt formatCode="General" sourceLinked="1"/>
        <c:majorTickMark val="out"/>
        <c:minorTickMark val="none"/>
        <c:tickLblPos val="nextTo"/>
        <c:crossAx val="2116944392"/>
        <c:crosses val="autoZero"/>
        <c:crossBetween val="between"/>
      </c:valAx>
    </c:plotArea>
    <c:legend>
      <c:legendPos val="r"/>
      <c:layout/>
      <c:overlay val="0"/>
    </c:legend>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SAT</c:v>
                </c:pt>
              </c:strCache>
            </c:strRef>
          </c:tx>
          <c:invertIfNegative val="0"/>
          <c:cat>
            <c:strRef>
              <c:f>Sheet1!$A$2:$A$5</c:f>
              <c:strCache>
                <c:ptCount val="4"/>
                <c:pt idx="0">
                  <c:v>Language</c:v>
                </c:pt>
                <c:pt idx="1">
                  <c:v>Mathematics</c:v>
                </c:pt>
                <c:pt idx="2">
                  <c:v>SAT Writing</c:v>
                </c:pt>
                <c:pt idx="3">
                  <c:v>PSU Social Science</c:v>
                </c:pt>
              </c:strCache>
            </c:strRef>
          </c:cat>
          <c:val>
            <c:numRef>
              <c:f>Sheet1!$B$2:$B$5</c:f>
              <c:numCache>
                <c:formatCode>General</c:formatCode>
                <c:ptCount val="4"/>
                <c:pt idx="0">
                  <c:v>0.48</c:v>
                </c:pt>
                <c:pt idx="1">
                  <c:v>0.47</c:v>
                </c:pt>
                <c:pt idx="2">
                  <c:v>0.51</c:v>
                </c:pt>
              </c:numCache>
            </c:numRef>
          </c:val>
        </c:ser>
        <c:ser>
          <c:idx val="1"/>
          <c:order val="1"/>
          <c:tx>
            <c:strRef>
              <c:f>Sheet1!$C$1</c:f>
              <c:strCache>
                <c:ptCount val="1"/>
                <c:pt idx="0">
                  <c:v>PSU 2010</c:v>
                </c:pt>
              </c:strCache>
            </c:strRef>
          </c:tx>
          <c:invertIfNegative val="0"/>
          <c:cat>
            <c:strRef>
              <c:f>Sheet1!$A$2:$A$5</c:f>
              <c:strCache>
                <c:ptCount val="4"/>
                <c:pt idx="0">
                  <c:v>Language</c:v>
                </c:pt>
                <c:pt idx="1">
                  <c:v>Mathematics</c:v>
                </c:pt>
                <c:pt idx="2">
                  <c:v>SAT Writing</c:v>
                </c:pt>
                <c:pt idx="3">
                  <c:v>PSU Social Science</c:v>
                </c:pt>
              </c:strCache>
            </c:strRef>
          </c:cat>
          <c:val>
            <c:numRef>
              <c:f>Sheet1!$C$2:$C$5</c:f>
              <c:numCache>
                <c:formatCode>General</c:formatCode>
                <c:ptCount val="4"/>
                <c:pt idx="0">
                  <c:v>0.18</c:v>
                </c:pt>
                <c:pt idx="1">
                  <c:v>0.34</c:v>
                </c:pt>
                <c:pt idx="3">
                  <c:v>0.12</c:v>
                </c:pt>
              </c:numCache>
            </c:numRef>
          </c:val>
        </c:ser>
        <c:dLbls>
          <c:showLegendKey val="0"/>
          <c:showVal val="0"/>
          <c:showCatName val="0"/>
          <c:showSerName val="0"/>
          <c:showPercent val="0"/>
          <c:showBubbleSize val="0"/>
        </c:dLbls>
        <c:gapWidth val="150"/>
        <c:axId val="2117303848"/>
        <c:axId val="2117300888"/>
      </c:barChart>
      <c:catAx>
        <c:axId val="2117303848"/>
        <c:scaling>
          <c:orientation val="minMax"/>
        </c:scaling>
        <c:delete val="0"/>
        <c:axPos val="b"/>
        <c:majorTickMark val="out"/>
        <c:minorTickMark val="none"/>
        <c:tickLblPos val="nextTo"/>
        <c:crossAx val="2117300888"/>
        <c:crosses val="autoZero"/>
        <c:auto val="1"/>
        <c:lblAlgn val="ctr"/>
        <c:lblOffset val="100"/>
        <c:noMultiLvlLbl val="0"/>
      </c:catAx>
      <c:valAx>
        <c:axId val="2117300888"/>
        <c:scaling>
          <c:orientation val="minMax"/>
        </c:scaling>
        <c:delete val="0"/>
        <c:axPos val="l"/>
        <c:majorGridlines>
          <c:spPr>
            <a:ln>
              <a:noFill/>
            </a:ln>
          </c:spPr>
        </c:majorGridlines>
        <c:numFmt formatCode="General" sourceLinked="1"/>
        <c:majorTickMark val="out"/>
        <c:minorTickMark val="none"/>
        <c:tickLblPos val="nextTo"/>
        <c:crossAx val="2117303848"/>
        <c:crosses val="autoZero"/>
        <c:crossBetween val="between"/>
      </c:valAx>
    </c:plotArea>
    <c:legend>
      <c:legendPos val="r"/>
      <c:layout>
        <c:manualLayout>
          <c:xMode val="edge"/>
          <c:yMode val="edge"/>
          <c:x val="0.844668523935245"/>
          <c:y val="0.298658276120475"/>
          <c:w val="0.131620278207182"/>
          <c:h val="0.35992095457971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634337058885"/>
          <c:y val="0.065"/>
          <c:w val="0.773753741866168"/>
          <c:h val="0.548099409448819"/>
        </c:manualLayout>
      </c:layout>
      <c:barChart>
        <c:barDir val="col"/>
        <c:grouping val="clustered"/>
        <c:varyColors val="0"/>
        <c:ser>
          <c:idx val="0"/>
          <c:order val="0"/>
          <c:tx>
            <c:strRef>
              <c:f>Sheet1!$B$1</c:f>
              <c:strCache>
                <c:ptCount val="1"/>
                <c:pt idx="0">
                  <c:v>SAT</c:v>
                </c:pt>
              </c:strCache>
            </c:strRef>
          </c:tx>
          <c:invertIfNegative val="0"/>
          <c:cat>
            <c:strRef>
              <c:f>Sheet1!$A$2:$A$5</c:f>
              <c:strCache>
                <c:ptCount val="4"/>
                <c:pt idx="0">
                  <c:v>Language</c:v>
                </c:pt>
                <c:pt idx="1">
                  <c:v>Mathematics</c:v>
                </c:pt>
                <c:pt idx="2">
                  <c:v>SAT Writing</c:v>
                </c:pt>
                <c:pt idx="3">
                  <c:v>PSU Social Science</c:v>
                </c:pt>
              </c:strCache>
            </c:strRef>
          </c:cat>
          <c:val>
            <c:numRef>
              <c:f>Sheet1!$B$2:$B$5</c:f>
              <c:numCache>
                <c:formatCode>General</c:formatCode>
                <c:ptCount val="4"/>
                <c:pt idx="0">
                  <c:v>0.48</c:v>
                </c:pt>
                <c:pt idx="1">
                  <c:v>0.47</c:v>
                </c:pt>
                <c:pt idx="2">
                  <c:v>0.51</c:v>
                </c:pt>
              </c:numCache>
            </c:numRef>
          </c:val>
        </c:ser>
        <c:ser>
          <c:idx val="1"/>
          <c:order val="1"/>
          <c:tx>
            <c:strRef>
              <c:f>Sheet1!$C$1</c:f>
              <c:strCache>
                <c:ptCount val="1"/>
                <c:pt idx="0">
                  <c:v>PSU Administracion</c:v>
                </c:pt>
              </c:strCache>
            </c:strRef>
          </c:tx>
          <c:invertIfNegative val="0"/>
          <c:cat>
            <c:strRef>
              <c:f>Sheet1!$A$2:$A$5</c:f>
              <c:strCache>
                <c:ptCount val="4"/>
                <c:pt idx="0">
                  <c:v>Language</c:v>
                </c:pt>
                <c:pt idx="1">
                  <c:v>Mathematics</c:v>
                </c:pt>
                <c:pt idx="2">
                  <c:v>SAT Writing</c:v>
                </c:pt>
                <c:pt idx="3">
                  <c:v>PSU Social Science</c:v>
                </c:pt>
              </c:strCache>
            </c:strRef>
          </c:cat>
          <c:val>
            <c:numRef>
              <c:f>Sheet1!$C$2:$C$5</c:f>
              <c:numCache>
                <c:formatCode>General</c:formatCode>
                <c:ptCount val="4"/>
                <c:pt idx="0">
                  <c:v>0.19</c:v>
                </c:pt>
                <c:pt idx="1">
                  <c:v>0.18</c:v>
                </c:pt>
                <c:pt idx="3">
                  <c:v>0.1</c:v>
                </c:pt>
              </c:numCache>
            </c:numRef>
          </c:val>
        </c:ser>
        <c:dLbls>
          <c:showLegendKey val="0"/>
          <c:showVal val="0"/>
          <c:showCatName val="0"/>
          <c:showSerName val="0"/>
          <c:showPercent val="0"/>
          <c:showBubbleSize val="0"/>
        </c:dLbls>
        <c:gapWidth val="150"/>
        <c:axId val="2117225000"/>
        <c:axId val="2117222008"/>
      </c:barChart>
      <c:catAx>
        <c:axId val="2117225000"/>
        <c:scaling>
          <c:orientation val="minMax"/>
        </c:scaling>
        <c:delete val="0"/>
        <c:axPos val="b"/>
        <c:majorTickMark val="out"/>
        <c:minorTickMark val="none"/>
        <c:tickLblPos val="nextTo"/>
        <c:crossAx val="2117222008"/>
        <c:crosses val="autoZero"/>
        <c:auto val="1"/>
        <c:lblAlgn val="ctr"/>
        <c:lblOffset val="100"/>
        <c:noMultiLvlLbl val="0"/>
      </c:catAx>
      <c:valAx>
        <c:axId val="2117222008"/>
        <c:scaling>
          <c:orientation val="minMax"/>
        </c:scaling>
        <c:delete val="0"/>
        <c:axPos val="l"/>
        <c:majorGridlines>
          <c:spPr>
            <a:ln>
              <a:noFill/>
            </a:ln>
          </c:spPr>
        </c:majorGridlines>
        <c:numFmt formatCode="General" sourceLinked="1"/>
        <c:majorTickMark val="out"/>
        <c:minorTickMark val="none"/>
        <c:tickLblPos val="nextTo"/>
        <c:crossAx val="2117225000"/>
        <c:crosses val="autoZero"/>
        <c:crossBetween val="between"/>
      </c:valAx>
    </c:plotArea>
    <c:legend>
      <c:legendPos val="r"/>
      <c:layout>
        <c:manualLayout>
          <c:xMode val="edge"/>
          <c:yMode val="edge"/>
          <c:x val="0.253933997400707"/>
          <c:y val="0.769545767716535"/>
          <c:w val="0.489216220513653"/>
          <c:h val="0.16715846456692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634337058885"/>
          <c:y val="0.065"/>
          <c:w val="0.773753741866168"/>
          <c:h val="0.548099409448819"/>
        </c:manualLayout>
      </c:layout>
      <c:barChart>
        <c:barDir val="col"/>
        <c:grouping val="clustered"/>
        <c:varyColors val="0"/>
        <c:ser>
          <c:idx val="0"/>
          <c:order val="0"/>
          <c:tx>
            <c:strRef>
              <c:f>Sheet1!$B$1</c:f>
              <c:strCache>
                <c:ptCount val="1"/>
                <c:pt idx="0">
                  <c:v>SAT</c:v>
                </c:pt>
              </c:strCache>
            </c:strRef>
          </c:tx>
          <c:invertIfNegative val="0"/>
          <c:cat>
            <c:strRef>
              <c:f>Sheet1!$A$2:$A$5</c:f>
              <c:strCache>
                <c:ptCount val="4"/>
                <c:pt idx="0">
                  <c:v>Language</c:v>
                </c:pt>
                <c:pt idx="1">
                  <c:v>Mathematics</c:v>
                </c:pt>
                <c:pt idx="2">
                  <c:v>SAT Writing</c:v>
                </c:pt>
                <c:pt idx="3">
                  <c:v>PSU Social Science</c:v>
                </c:pt>
              </c:strCache>
            </c:strRef>
          </c:cat>
          <c:val>
            <c:numRef>
              <c:f>Sheet1!$B$2:$B$5</c:f>
              <c:numCache>
                <c:formatCode>General</c:formatCode>
                <c:ptCount val="4"/>
                <c:pt idx="0">
                  <c:v>0.48</c:v>
                </c:pt>
                <c:pt idx="1">
                  <c:v>0.47</c:v>
                </c:pt>
                <c:pt idx="2">
                  <c:v>0.51</c:v>
                </c:pt>
              </c:numCache>
            </c:numRef>
          </c:val>
        </c:ser>
        <c:ser>
          <c:idx val="1"/>
          <c:order val="1"/>
          <c:tx>
            <c:strRef>
              <c:f>Sheet1!$C$1</c:f>
              <c:strCache>
                <c:ptCount val="1"/>
                <c:pt idx="0">
                  <c:v>PSU Arquitectura</c:v>
                </c:pt>
              </c:strCache>
            </c:strRef>
          </c:tx>
          <c:invertIfNegative val="0"/>
          <c:cat>
            <c:strRef>
              <c:f>Sheet1!$A$2:$A$5</c:f>
              <c:strCache>
                <c:ptCount val="4"/>
                <c:pt idx="0">
                  <c:v>Language</c:v>
                </c:pt>
                <c:pt idx="1">
                  <c:v>Mathematics</c:v>
                </c:pt>
                <c:pt idx="2">
                  <c:v>SAT Writing</c:v>
                </c:pt>
                <c:pt idx="3">
                  <c:v>PSU Social Science</c:v>
                </c:pt>
              </c:strCache>
            </c:strRef>
          </c:cat>
          <c:val>
            <c:numRef>
              <c:f>Sheet1!$C$2:$C$5</c:f>
              <c:numCache>
                <c:formatCode>General</c:formatCode>
                <c:ptCount val="4"/>
                <c:pt idx="0">
                  <c:v>0.05</c:v>
                </c:pt>
                <c:pt idx="1">
                  <c:v>0.17</c:v>
                </c:pt>
                <c:pt idx="3">
                  <c:v>0.0</c:v>
                </c:pt>
              </c:numCache>
            </c:numRef>
          </c:val>
        </c:ser>
        <c:dLbls>
          <c:showLegendKey val="0"/>
          <c:showVal val="0"/>
          <c:showCatName val="0"/>
          <c:showSerName val="0"/>
          <c:showPercent val="0"/>
          <c:showBubbleSize val="0"/>
        </c:dLbls>
        <c:gapWidth val="150"/>
        <c:axId val="2117029912"/>
        <c:axId val="2117032888"/>
      </c:barChart>
      <c:catAx>
        <c:axId val="2117029912"/>
        <c:scaling>
          <c:orientation val="minMax"/>
        </c:scaling>
        <c:delete val="0"/>
        <c:axPos val="b"/>
        <c:majorTickMark val="out"/>
        <c:minorTickMark val="none"/>
        <c:tickLblPos val="nextTo"/>
        <c:crossAx val="2117032888"/>
        <c:crosses val="autoZero"/>
        <c:auto val="1"/>
        <c:lblAlgn val="ctr"/>
        <c:lblOffset val="100"/>
        <c:noMultiLvlLbl val="0"/>
      </c:catAx>
      <c:valAx>
        <c:axId val="2117032888"/>
        <c:scaling>
          <c:orientation val="minMax"/>
        </c:scaling>
        <c:delete val="0"/>
        <c:axPos val="l"/>
        <c:majorGridlines>
          <c:spPr>
            <a:ln>
              <a:noFill/>
            </a:ln>
          </c:spPr>
        </c:majorGridlines>
        <c:numFmt formatCode="General" sourceLinked="1"/>
        <c:majorTickMark val="out"/>
        <c:minorTickMark val="none"/>
        <c:tickLblPos val="nextTo"/>
        <c:crossAx val="2117029912"/>
        <c:crosses val="autoZero"/>
        <c:crossBetween val="between"/>
      </c:valAx>
    </c:plotArea>
    <c:legend>
      <c:legendPos val="r"/>
      <c:layout>
        <c:manualLayout>
          <c:xMode val="edge"/>
          <c:yMode val="edge"/>
          <c:x val="0.253933997400707"/>
          <c:y val="0.769545767716535"/>
          <c:w val="0.489216220513653"/>
          <c:h val="0.16715846456692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0634337058885"/>
          <c:y val="0.065"/>
          <c:w val="0.773753741866168"/>
          <c:h val="0.548099409448819"/>
        </c:manualLayout>
      </c:layout>
      <c:barChart>
        <c:barDir val="col"/>
        <c:grouping val="clustered"/>
        <c:varyColors val="0"/>
        <c:ser>
          <c:idx val="0"/>
          <c:order val="0"/>
          <c:tx>
            <c:strRef>
              <c:f>Sheet1!$B$1</c:f>
              <c:strCache>
                <c:ptCount val="1"/>
                <c:pt idx="0">
                  <c:v>SAT</c:v>
                </c:pt>
              </c:strCache>
            </c:strRef>
          </c:tx>
          <c:invertIfNegative val="0"/>
          <c:cat>
            <c:strRef>
              <c:f>Sheet1!$A$2:$A$5</c:f>
              <c:strCache>
                <c:ptCount val="4"/>
                <c:pt idx="0">
                  <c:v>Language</c:v>
                </c:pt>
                <c:pt idx="1">
                  <c:v>Mathematics</c:v>
                </c:pt>
                <c:pt idx="2">
                  <c:v>SAT Writing</c:v>
                </c:pt>
                <c:pt idx="3">
                  <c:v>PSU Social Science</c:v>
                </c:pt>
              </c:strCache>
            </c:strRef>
          </c:cat>
          <c:val>
            <c:numRef>
              <c:f>Sheet1!$B$2:$B$5</c:f>
              <c:numCache>
                <c:formatCode>General</c:formatCode>
                <c:ptCount val="4"/>
                <c:pt idx="0">
                  <c:v>0.48</c:v>
                </c:pt>
                <c:pt idx="1">
                  <c:v>0.47</c:v>
                </c:pt>
                <c:pt idx="2">
                  <c:v>0.51</c:v>
                </c:pt>
              </c:numCache>
            </c:numRef>
          </c:val>
        </c:ser>
        <c:ser>
          <c:idx val="1"/>
          <c:order val="1"/>
          <c:tx>
            <c:strRef>
              <c:f>Sheet1!$C$1</c:f>
              <c:strCache>
                <c:ptCount val="1"/>
                <c:pt idx="0">
                  <c:v>PSU Educacion</c:v>
                </c:pt>
              </c:strCache>
            </c:strRef>
          </c:tx>
          <c:invertIfNegative val="0"/>
          <c:cat>
            <c:strRef>
              <c:f>Sheet1!$A$2:$A$5</c:f>
              <c:strCache>
                <c:ptCount val="4"/>
                <c:pt idx="0">
                  <c:v>Language</c:v>
                </c:pt>
                <c:pt idx="1">
                  <c:v>Mathematics</c:v>
                </c:pt>
                <c:pt idx="2">
                  <c:v>SAT Writing</c:v>
                </c:pt>
                <c:pt idx="3">
                  <c:v>PSU Social Science</c:v>
                </c:pt>
              </c:strCache>
            </c:strRef>
          </c:cat>
          <c:val>
            <c:numRef>
              <c:f>Sheet1!$C$2:$C$5</c:f>
              <c:numCache>
                <c:formatCode>General</c:formatCode>
                <c:ptCount val="4"/>
                <c:pt idx="0">
                  <c:v>0.05</c:v>
                </c:pt>
                <c:pt idx="1">
                  <c:v>0.11</c:v>
                </c:pt>
                <c:pt idx="3">
                  <c:v>0.02</c:v>
                </c:pt>
              </c:numCache>
            </c:numRef>
          </c:val>
        </c:ser>
        <c:dLbls>
          <c:showLegendKey val="0"/>
          <c:showVal val="0"/>
          <c:showCatName val="0"/>
          <c:showSerName val="0"/>
          <c:showPercent val="0"/>
          <c:showBubbleSize val="0"/>
        </c:dLbls>
        <c:gapWidth val="150"/>
        <c:axId val="2117277336"/>
        <c:axId val="2117272856"/>
      </c:barChart>
      <c:catAx>
        <c:axId val="2117277336"/>
        <c:scaling>
          <c:orientation val="minMax"/>
        </c:scaling>
        <c:delete val="0"/>
        <c:axPos val="b"/>
        <c:majorTickMark val="out"/>
        <c:minorTickMark val="none"/>
        <c:tickLblPos val="nextTo"/>
        <c:crossAx val="2117272856"/>
        <c:crosses val="autoZero"/>
        <c:auto val="1"/>
        <c:lblAlgn val="ctr"/>
        <c:lblOffset val="100"/>
        <c:noMultiLvlLbl val="0"/>
      </c:catAx>
      <c:valAx>
        <c:axId val="2117272856"/>
        <c:scaling>
          <c:orientation val="minMax"/>
        </c:scaling>
        <c:delete val="0"/>
        <c:axPos val="l"/>
        <c:majorGridlines>
          <c:spPr>
            <a:ln>
              <a:noFill/>
            </a:ln>
          </c:spPr>
        </c:majorGridlines>
        <c:numFmt formatCode="General" sourceLinked="1"/>
        <c:majorTickMark val="out"/>
        <c:minorTickMark val="none"/>
        <c:tickLblPos val="nextTo"/>
        <c:crossAx val="2117277336"/>
        <c:crosses val="autoZero"/>
        <c:crossBetween val="between"/>
      </c:valAx>
    </c:plotArea>
    <c:legend>
      <c:legendPos val="r"/>
      <c:layout>
        <c:manualLayout>
          <c:xMode val="edge"/>
          <c:yMode val="edge"/>
          <c:x val="0.253933997400707"/>
          <c:y val="0.769545767716535"/>
          <c:w val="0.489216220513653"/>
          <c:h val="0.16715846456692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err="1"/>
              <a:t>Incremento</a:t>
            </a:r>
            <a:r>
              <a:rPr lang="en-US" sz="2400" dirty="0"/>
              <a:t> de </a:t>
            </a:r>
            <a:r>
              <a:rPr lang="en-US" sz="2400" dirty="0" smtClean="0"/>
              <a:t>PSU, 2012</a:t>
            </a:r>
            <a:endParaRPr lang="en-US" sz="2400" dirty="0"/>
          </a:p>
        </c:rich>
      </c:tx>
      <c:layout/>
      <c:overlay val="0"/>
    </c:title>
    <c:autoTitleDeleted val="0"/>
    <c:plotArea>
      <c:layout/>
      <c:barChart>
        <c:barDir val="bar"/>
        <c:grouping val="stacked"/>
        <c:varyColors val="0"/>
        <c:ser>
          <c:idx val="2"/>
          <c:order val="0"/>
          <c:tx>
            <c:strRef>
              <c:f>'PSU average %PV'!$E$33</c:f>
              <c:strCache>
                <c:ptCount val="1"/>
                <c:pt idx="0">
                  <c:v>Incremento de PSU</c:v>
                </c:pt>
              </c:strCache>
            </c:strRef>
          </c:tx>
          <c:spPr>
            <a:solidFill>
              <a:srgbClr val="C0504D"/>
            </a:solidFill>
          </c:spPr>
          <c:invertIfNegative val="0"/>
          <c:cat>
            <c:strRef>
              <c:f>'PSU average %PV'!$B$34:$B$57</c:f>
              <c:strCache>
                <c:ptCount val="24"/>
                <c:pt idx="0">
                  <c:v>Arte</c:v>
                </c:pt>
                <c:pt idx="1">
                  <c:v>Educacion Media Ciencias</c:v>
                </c:pt>
                <c:pt idx="2">
                  <c:v>Periodismo</c:v>
                </c:pt>
                <c:pt idx="3">
                  <c:v>Arquitectura</c:v>
                </c:pt>
                <c:pt idx="4">
                  <c:v>Diseno y Publicidad</c:v>
                </c:pt>
                <c:pt idx="5">
                  <c:v>Ciensias Sociales</c:v>
                </c:pt>
                <c:pt idx="6">
                  <c:v>Educacion Parvul/Basica</c:v>
                </c:pt>
                <c:pt idx="7">
                  <c:v>Tecno Adm</c:v>
                </c:pt>
                <c:pt idx="8">
                  <c:v>Educacion Media Humanistas</c:v>
                </c:pt>
                <c:pt idx="9">
                  <c:v>Ingenieria Com</c:v>
                </c:pt>
                <c:pt idx="10">
                  <c:v>Ingenieria Civil</c:v>
                </c:pt>
                <c:pt idx="11">
                  <c:v>Educacion General</c:v>
                </c:pt>
                <c:pt idx="12">
                  <c:v>Ciencias</c:v>
                </c:pt>
                <c:pt idx="13">
                  <c:v>Derecho</c:v>
                </c:pt>
                <c:pt idx="14">
                  <c:v>Odontologia</c:v>
                </c:pt>
                <c:pt idx="15">
                  <c:v>Tecno Ingenieria</c:v>
                </c:pt>
                <c:pt idx="16">
                  <c:v>Ingenieria Otros</c:v>
                </c:pt>
                <c:pt idx="17">
                  <c:v>Construcion Civil</c:v>
                </c:pt>
                <c:pt idx="18">
                  <c:v>Tecno Ciencias</c:v>
                </c:pt>
                <c:pt idx="19">
                  <c:v>Veterinaria</c:v>
                </c:pt>
                <c:pt idx="20">
                  <c:v>Medicina</c:v>
                </c:pt>
                <c:pt idx="21">
                  <c:v>Enfermeria y Otros</c:v>
                </c:pt>
                <c:pt idx="22">
                  <c:v>Agronomia y Forestal</c:v>
                </c:pt>
                <c:pt idx="23">
                  <c:v>Ciencia Quim y Farmacia</c:v>
                </c:pt>
              </c:strCache>
            </c:strRef>
          </c:cat>
          <c:val>
            <c:numRef>
              <c:f>'PSU average %PV'!$E$34:$E$57</c:f>
              <c:numCache>
                <c:formatCode>General</c:formatCode>
                <c:ptCount val="24"/>
                <c:pt idx="0">
                  <c:v>0.0</c:v>
                </c:pt>
                <c:pt idx="1">
                  <c:v>0.0</c:v>
                </c:pt>
                <c:pt idx="2">
                  <c:v>0.0</c:v>
                </c:pt>
                <c:pt idx="3">
                  <c:v>0.100000000000001</c:v>
                </c:pt>
                <c:pt idx="4">
                  <c:v>0.2</c:v>
                </c:pt>
                <c:pt idx="5">
                  <c:v>0.200000000000001</c:v>
                </c:pt>
                <c:pt idx="6">
                  <c:v>0.5</c:v>
                </c:pt>
                <c:pt idx="7">
                  <c:v>1.0</c:v>
                </c:pt>
                <c:pt idx="8">
                  <c:v>1.300000000000001</c:v>
                </c:pt>
                <c:pt idx="9">
                  <c:v>1.4</c:v>
                </c:pt>
                <c:pt idx="10">
                  <c:v>1.5</c:v>
                </c:pt>
                <c:pt idx="11">
                  <c:v>1.800000000000001</c:v>
                </c:pt>
                <c:pt idx="12">
                  <c:v>2.1</c:v>
                </c:pt>
                <c:pt idx="13">
                  <c:v>2.300000000000001</c:v>
                </c:pt>
                <c:pt idx="14">
                  <c:v>2.7</c:v>
                </c:pt>
                <c:pt idx="15">
                  <c:v>3.0</c:v>
                </c:pt>
                <c:pt idx="16">
                  <c:v>3.599999999999998</c:v>
                </c:pt>
                <c:pt idx="17">
                  <c:v>3.6</c:v>
                </c:pt>
                <c:pt idx="18">
                  <c:v>4.300000000000001</c:v>
                </c:pt>
                <c:pt idx="19">
                  <c:v>4.4</c:v>
                </c:pt>
                <c:pt idx="20">
                  <c:v>4.9</c:v>
                </c:pt>
                <c:pt idx="21">
                  <c:v>5.0</c:v>
                </c:pt>
                <c:pt idx="22">
                  <c:v>5.100000000000001</c:v>
                </c:pt>
                <c:pt idx="23">
                  <c:v>8.2</c:v>
                </c:pt>
              </c:numCache>
            </c:numRef>
          </c:val>
        </c:ser>
        <c:dLbls>
          <c:showLegendKey val="0"/>
          <c:showVal val="0"/>
          <c:showCatName val="0"/>
          <c:showSerName val="0"/>
          <c:showPercent val="0"/>
          <c:showBubbleSize val="0"/>
        </c:dLbls>
        <c:gapWidth val="150"/>
        <c:overlap val="100"/>
        <c:axId val="2117159064"/>
        <c:axId val="2117156008"/>
      </c:barChart>
      <c:catAx>
        <c:axId val="2117159064"/>
        <c:scaling>
          <c:orientation val="minMax"/>
        </c:scaling>
        <c:delete val="0"/>
        <c:axPos val="l"/>
        <c:numFmt formatCode="General" sourceLinked="1"/>
        <c:majorTickMark val="out"/>
        <c:minorTickMark val="none"/>
        <c:tickLblPos val="nextTo"/>
        <c:txPr>
          <a:bodyPr/>
          <a:lstStyle/>
          <a:p>
            <a:pPr>
              <a:defRPr sz="1300"/>
            </a:pPr>
            <a:endParaRPr lang="en-US"/>
          </a:p>
        </c:txPr>
        <c:crossAx val="2117156008"/>
        <c:crosses val="autoZero"/>
        <c:auto val="1"/>
        <c:lblAlgn val="ctr"/>
        <c:lblOffset val="100"/>
        <c:noMultiLvlLbl val="0"/>
      </c:catAx>
      <c:valAx>
        <c:axId val="2117156008"/>
        <c:scaling>
          <c:orientation val="minMax"/>
        </c:scaling>
        <c:delete val="0"/>
        <c:axPos val="b"/>
        <c:majorGridlines/>
        <c:numFmt formatCode="General" sourceLinked="1"/>
        <c:majorTickMark val="out"/>
        <c:minorTickMark val="none"/>
        <c:tickLblPos val="nextTo"/>
        <c:txPr>
          <a:bodyPr/>
          <a:lstStyle/>
          <a:p>
            <a:pPr>
              <a:defRPr sz="1400"/>
            </a:pPr>
            <a:endParaRPr lang="en-US"/>
          </a:p>
        </c:txPr>
        <c:crossAx val="2117159064"/>
        <c:crosses val="autoZero"/>
        <c:crossBetween val="between"/>
        <c:majorUnit val="2.0"/>
        <c:minorUnit val="0.5"/>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err="1"/>
              <a:t>Incremento</a:t>
            </a:r>
            <a:r>
              <a:rPr lang="en-US" sz="2400" dirty="0"/>
              <a:t> de PSU - </a:t>
            </a:r>
            <a:r>
              <a:rPr lang="en-US" sz="2400" dirty="0" err="1"/>
              <a:t>Lenguaje</a:t>
            </a:r>
            <a:endParaRPr lang="en-US" sz="2400" dirty="0"/>
          </a:p>
        </c:rich>
      </c:tx>
      <c:layout/>
      <c:overlay val="0"/>
    </c:title>
    <c:autoTitleDeleted val="0"/>
    <c:plotArea>
      <c:layout>
        <c:manualLayout>
          <c:layoutTarget val="inner"/>
          <c:xMode val="edge"/>
          <c:yMode val="edge"/>
          <c:x val="0.289013630017918"/>
          <c:y val="0.10313113549852"/>
          <c:w val="0.682892902589031"/>
          <c:h val="0.839543752643412"/>
        </c:manualLayout>
      </c:layout>
      <c:barChart>
        <c:barDir val="bar"/>
        <c:grouping val="stacked"/>
        <c:varyColors val="0"/>
        <c:ser>
          <c:idx val="2"/>
          <c:order val="0"/>
          <c:tx>
            <c:strRef>
              <c:f>'Language %PV'!$E$33</c:f>
              <c:strCache>
                <c:ptCount val="1"/>
                <c:pt idx="0">
                  <c:v>Incremento de PSU</c:v>
                </c:pt>
              </c:strCache>
            </c:strRef>
          </c:tx>
          <c:spPr>
            <a:solidFill>
              <a:srgbClr val="C0504D"/>
            </a:solidFill>
          </c:spPr>
          <c:invertIfNegative val="0"/>
          <c:cat>
            <c:strRef>
              <c:f>'Language %PV'!$B$34:$B$57</c:f>
              <c:strCache>
                <c:ptCount val="24"/>
                <c:pt idx="0">
                  <c:v>Arte</c:v>
                </c:pt>
                <c:pt idx="1">
                  <c:v>Ciensias Sociales</c:v>
                </c:pt>
                <c:pt idx="2">
                  <c:v>Diseno y Publicidad</c:v>
                </c:pt>
                <c:pt idx="3">
                  <c:v>Educacion Media Ciencias</c:v>
                </c:pt>
                <c:pt idx="4">
                  <c:v>Periodismo</c:v>
                </c:pt>
                <c:pt idx="5">
                  <c:v>Educacion Parvul/Basica</c:v>
                </c:pt>
                <c:pt idx="6">
                  <c:v>Arquitectura</c:v>
                </c:pt>
                <c:pt idx="7">
                  <c:v>Ingenieria Civil</c:v>
                </c:pt>
                <c:pt idx="8">
                  <c:v>Tecno Adm</c:v>
                </c:pt>
                <c:pt idx="9">
                  <c:v>Educacion Media Humanistas</c:v>
                </c:pt>
                <c:pt idx="10">
                  <c:v>Ingenieria Com</c:v>
                </c:pt>
                <c:pt idx="11">
                  <c:v>Medicina</c:v>
                </c:pt>
                <c:pt idx="12">
                  <c:v>Odontologia</c:v>
                </c:pt>
                <c:pt idx="13">
                  <c:v>Tecno Ingenieria</c:v>
                </c:pt>
                <c:pt idx="14">
                  <c:v>Educacion General</c:v>
                </c:pt>
                <c:pt idx="15">
                  <c:v>Construcion Civil</c:v>
                </c:pt>
                <c:pt idx="16">
                  <c:v>Ingenieria Otros</c:v>
                </c:pt>
                <c:pt idx="17">
                  <c:v>Ciencias</c:v>
                </c:pt>
                <c:pt idx="18">
                  <c:v>Derecho</c:v>
                </c:pt>
                <c:pt idx="19">
                  <c:v>Agronomia y Forestal</c:v>
                </c:pt>
                <c:pt idx="20">
                  <c:v>Tecno Ciencias</c:v>
                </c:pt>
                <c:pt idx="21">
                  <c:v>Veterinaria</c:v>
                </c:pt>
                <c:pt idx="22">
                  <c:v>Enfermeria y Otros</c:v>
                </c:pt>
                <c:pt idx="23">
                  <c:v>Ciencia Quim y Farmacia</c:v>
                </c:pt>
              </c:strCache>
            </c:strRef>
          </c:cat>
          <c:val>
            <c:numRef>
              <c:f>'Language %PV'!$E$34:$E$57</c:f>
              <c:numCache>
                <c:formatCode>General</c:formatCode>
                <c:ptCount val="24"/>
                <c:pt idx="0">
                  <c:v>0.0</c:v>
                </c:pt>
                <c:pt idx="1">
                  <c:v>0.0</c:v>
                </c:pt>
                <c:pt idx="2">
                  <c:v>0.0</c:v>
                </c:pt>
                <c:pt idx="3">
                  <c:v>0.0</c:v>
                </c:pt>
                <c:pt idx="4">
                  <c:v>0.0</c:v>
                </c:pt>
                <c:pt idx="5">
                  <c:v>0.0999999999999996</c:v>
                </c:pt>
                <c:pt idx="6">
                  <c:v>0.100000000000001</c:v>
                </c:pt>
                <c:pt idx="7">
                  <c:v>0.100000000000001</c:v>
                </c:pt>
                <c:pt idx="8">
                  <c:v>0.199999999999999</c:v>
                </c:pt>
                <c:pt idx="9">
                  <c:v>0.300000000000001</c:v>
                </c:pt>
                <c:pt idx="10">
                  <c:v>0.5</c:v>
                </c:pt>
                <c:pt idx="11">
                  <c:v>0.699999999999999</c:v>
                </c:pt>
                <c:pt idx="12">
                  <c:v>0.7</c:v>
                </c:pt>
                <c:pt idx="13">
                  <c:v>0.8</c:v>
                </c:pt>
                <c:pt idx="14">
                  <c:v>0.800000000000001</c:v>
                </c:pt>
                <c:pt idx="15">
                  <c:v>1.0</c:v>
                </c:pt>
                <c:pt idx="16">
                  <c:v>1.599999999999998</c:v>
                </c:pt>
                <c:pt idx="17">
                  <c:v>1.700000000000001</c:v>
                </c:pt>
                <c:pt idx="18">
                  <c:v>1.800000000000001</c:v>
                </c:pt>
                <c:pt idx="19">
                  <c:v>1.9</c:v>
                </c:pt>
                <c:pt idx="20">
                  <c:v>2.0</c:v>
                </c:pt>
                <c:pt idx="21">
                  <c:v>2.1</c:v>
                </c:pt>
                <c:pt idx="22">
                  <c:v>2.799999999999999</c:v>
                </c:pt>
                <c:pt idx="23">
                  <c:v>2.899999999999999</c:v>
                </c:pt>
              </c:numCache>
            </c:numRef>
          </c:val>
        </c:ser>
        <c:dLbls>
          <c:showLegendKey val="0"/>
          <c:showVal val="0"/>
          <c:showCatName val="0"/>
          <c:showSerName val="0"/>
          <c:showPercent val="0"/>
          <c:showBubbleSize val="0"/>
        </c:dLbls>
        <c:gapWidth val="150"/>
        <c:overlap val="100"/>
        <c:axId val="2117111864"/>
        <c:axId val="2117108696"/>
      </c:barChart>
      <c:catAx>
        <c:axId val="2117111864"/>
        <c:scaling>
          <c:orientation val="minMax"/>
        </c:scaling>
        <c:delete val="0"/>
        <c:axPos val="l"/>
        <c:majorTickMark val="out"/>
        <c:minorTickMark val="none"/>
        <c:tickLblPos val="nextTo"/>
        <c:txPr>
          <a:bodyPr/>
          <a:lstStyle/>
          <a:p>
            <a:pPr>
              <a:defRPr sz="1300">
                <a:solidFill>
                  <a:srgbClr val="000000"/>
                </a:solidFill>
              </a:defRPr>
            </a:pPr>
            <a:endParaRPr lang="en-US"/>
          </a:p>
        </c:txPr>
        <c:crossAx val="2117108696"/>
        <c:crosses val="autoZero"/>
        <c:auto val="1"/>
        <c:lblAlgn val="ctr"/>
        <c:lblOffset val="100"/>
        <c:noMultiLvlLbl val="0"/>
      </c:catAx>
      <c:valAx>
        <c:axId val="2117108696"/>
        <c:scaling>
          <c:orientation val="minMax"/>
          <c:max val="10.0"/>
        </c:scaling>
        <c:delete val="0"/>
        <c:axPos val="b"/>
        <c:majorGridlines/>
        <c:numFmt formatCode="General" sourceLinked="1"/>
        <c:majorTickMark val="out"/>
        <c:minorTickMark val="none"/>
        <c:tickLblPos val="nextTo"/>
        <c:txPr>
          <a:bodyPr/>
          <a:lstStyle/>
          <a:p>
            <a:pPr>
              <a:defRPr sz="1400"/>
            </a:pPr>
            <a:endParaRPr lang="en-US"/>
          </a:p>
        </c:txPr>
        <c:crossAx val="2117111864"/>
        <c:crosses val="autoZero"/>
        <c:crossBetween val="between"/>
        <c:majorUnit val="2.0"/>
        <c:minorUnit val="0.5"/>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Sheet1!$C$5</c:f>
              <c:strCache>
                <c:ptCount val="1"/>
                <c:pt idx="0">
                  <c:v>Pagado</c:v>
                </c:pt>
              </c:strCache>
            </c:strRef>
          </c:tx>
          <c:spPr>
            <a:solidFill>
              <a:srgbClr val="82B333"/>
            </a:solidFill>
            <a:ln>
              <a:solidFill>
                <a:srgbClr val="56B141"/>
              </a:solidFill>
            </a:ln>
          </c:spPr>
          <c:invertIfNegative val="0"/>
          <c:cat>
            <c:numRef>
              <c:f>Sheet1!$B$6:$B$18</c:f>
              <c:numCache>
                <c:formatCode>General</c:formatCode>
                <c:ptCount val="13"/>
                <c:pt idx="0">
                  <c:v>2004.0</c:v>
                </c:pt>
                <c:pt idx="1">
                  <c:v>2005.0</c:v>
                </c:pt>
                <c:pt idx="2">
                  <c:v>2006.0</c:v>
                </c:pt>
                <c:pt idx="3">
                  <c:v>2007.0</c:v>
                </c:pt>
                <c:pt idx="4">
                  <c:v>2008.0</c:v>
                </c:pt>
                <c:pt idx="5">
                  <c:v>2009.0</c:v>
                </c:pt>
                <c:pt idx="6">
                  <c:v>2010.0</c:v>
                </c:pt>
                <c:pt idx="7">
                  <c:v>2011.0</c:v>
                </c:pt>
                <c:pt idx="8">
                  <c:v>2012.0</c:v>
                </c:pt>
                <c:pt idx="9">
                  <c:v>2013.0</c:v>
                </c:pt>
                <c:pt idx="10">
                  <c:v>2014.0</c:v>
                </c:pt>
                <c:pt idx="11">
                  <c:v>2015.0</c:v>
                </c:pt>
                <c:pt idx="12">
                  <c:v>2016.0</c:v>
                </c:pt>
              </c:numCache>
            </c:numRef>
          </c:cat>
          <c:val>
            <c:numRef>
              <c:f>Sheet1!$C$6:$C$18</c:f>
              <c:numCache>
                <c:formatCode>General</c:formatCode>
                <c:ptCount val="13"/>
                <c:pt idx="0">
                  <c:v>579.0</c:v>
                </c:pt>
                <c:pt idx="1">
                  <c:v>586.0</c:v>
                </c:pt>
                <c:pt idx="2">
                  <c:v>591.0</c:v>
                </c:pt>
                <c:pt idx="3">
                  <c:v>602.0</c:v>
                </c:pt>
                <c:pt idx="4">
                  <c:v>608.0</c:v>
                </c:pt>
                <c:pt idx="5">
                  <c:v>612.0</c:v>
                </c:pt>
                <c:pt idx="6">
                  <c:v>616.0</c:v>
                </c:pt>
                <c:pt idx="7">
                  <c:v>618.0</c:v>
                </c:pt>
                <c:pt idx="8">
                  <c:v>614.0</c:v>
                </c:pt>
                <c:pt idx="9">
                  <c:v>612.0</c:v>
                </c:pt>
                <c:pt idx="10">
                  <c:v>611.0</c:v>
                </c:pt>
                <c:pt idx="11">
                  <c:v>610.0</c:v>
                </c:pt>
                <c:pt idx="12">
                  <c:v>608.0</c:v>
                </c:pt>
              </c:numCache>
            </c:numRef>
          </c:val>
        </c:ser>
        <c:ser>
          <c:idx val="1"/>
          <c:order val="1"/>
          <c:tx>
            <c:strRef>
              <c:f>Sheet1!$D$5</c:f>
              <c:strCache>
                <c:ptCount val="1"/>
                <c:pt idx="0">
                  <c:v>Municipal CH</c:v>
                </c:pt>
              </c:strCache>
            </c:strRef>
          </c:tx>
          <c:spPr>
            <a:solidFill>
              <a:srgbClr val="FFC000"/>
            </a:solidFill>
          </c:spPr>
          <c:invertIfNegative val="0"/>
          <c:cat>
            <c:numRef>
              <c:f>Sheet1!$B$6:$B$18</c:f>
              <c:numCache>
                <c:formatCode>General</c:formatCode>
                <c:ptCount val="13"/>
                <c:pt idx="0">
                  <c:v>2004.0</c:v>
                </c:pt>
                <c:pt idx="1">
                  <c:v>2005.0</c:v>
                </c:pt>
                <c:pt idx="2">
                  <c:v>2006.0</c:v>
                </c:pt>
                <c:pt idx="3">
                  <c:v>2007.0</c:v>
                </c:pt>
                <c:pt idx="4">
                  <c:v>2008.0</c:v>
                </c:pt>
                <c:pt idx="5">
                  <c:v>2009.0</c:v>
                </c:pt>
                <c:pt idx="6">
                  <c:v>2010.0</c:v>
                </c:pt>
                <c:pt idx="7">
                  <c:v>2011.0</c:v>
                </c:pt>
                <c:pt idx="8">
                  <c:v>2012.0</c:v>
                </c:pt>
                <c:pt idx="9">
                  <c:v>2013.0</c:v>
                </c:pt>
                <c:pt idx="10">
                  <c:v>2014.0</c:v>
                </c:pt>
                <c:pt idx="11">
                  <c:v>2015.0</c:v>
                </c:pt>
                <c:pt idx="12">
                  <c:v>2016.0</c:v>
                </c:pt>
              </c:numCache>
            </c:numRef>
          </c:cat>
          <c:val>
            <c:numRef>
              <c:f>Sheet1!$D$6:$D$18</c:f>
              <c:numCache>
                <c:formatCode>General</c:formatCode>
                <c:ptCount val="13"/>
                <c:pt idx="0">
                  <c:v>466.0</c:v>
                </c:pt>
                <c:pt idx="1">
                  <c:v>475.0</c:v>
                </c:pt>
                <c:pt idx="2">
                  <c:v>473.0</c:v>
                </c:pt>
                <c:pt idx="3">
                  <c:v>472.0</c:v>
                </c:pt>
                <c:pt idx="4">
                  <c:v>471.0</c:v>
                </c:pt>
                <c:pt idx="5">
                  <c:v>473.0</c:v>
                </c:pt>
                <c:pt idx="6">
                  <c:v>470.0</c:v>
                </c:pt>
                <c:pt idx="7">
                  <c:v>479.0</c:v>
                </c:pt>
                <c:pt idx="8">
                  <c:v>469.0</c:v>
                </c:pt>
                <c:pt idx="9">
                  <c:v>466.0</c:v>
                </c:pt>
                <c:pt idx="10">
                  <c:v>473.0</c:v>
                </c:pt>
                <c:pt idx="11">
                  <c:v>475.0</c:v>
                </c:pt>
                <c:pt idx="12">
                  <c:v>475.0</c:v>
                </c:pt>
              </c:numCache>
            </c:numRef>
          </c:val>
        </c:ser>
        <c:ser>
          <c:idx val="2"/>
          <c:order val="2"/>
          <c:tx>
            <c:strRef>
              <c:f>Sheet1!$E$5</c:f>
              <c:strCache>
                <c:ptCount val="1"/>
                <c:pt idx="0">
                  <c:v>Municipal TP</c:v>
                </c:pt>
              </c:strCache>
            </c:strRef>
          </c:tx>
          <c:spPr>
            <a:solidFill>
              <a:srgbClr val="FF0000"/>
            </a:solidFill>
            <a:ln>
              <a:solidFill>
                <a:srgbClr val="FF0000"/>
              </a:solidFill>
            </a:ln>
          </c:spPr>
          <c:invertIfNegative val="0"/>
          <c:cat>
            <c:numRef>
              <c:f>Sheet1!$B$6:$B$18</c:f>
              <c:numCache>
                <c:formatCode>General</c:formatCode>
                <c:ptCount val="13"/>
                <c:pt idx="0">
                  <c:v>2004.0</c:v>
                </c:pt>
                <c:pt idx="1">
                  <c:v>2005.0</c:v>
                </c:pt>
                <c:pt idx="2">
                  <c:v>2006.0</c:v>
                </c:pt>
                <c:pt idx="3">
                  <c:v>2007.0</c:v>
                </c:pt>
                <c:pt idx="4">
                  <c:v>2008.0</c:v>
                </c:pt>
                <c:pt idx="5">
                  <c:v>2009.0</c:v>
                </c:pt>
                <c:pt idx="6">
                  <c:v>2010.0</c:v>
                </c:pt>
                <c:pt idx="7">
                  <c:v>2011.0</c:v>
                </c:pt>
                <c:pt idx="8">
                  <c:v>2012.0</c:v>
                </c:pt>
                <c:pt idx="9">
                  <c:v>2013.0</c:v>
                </c:pt>
                <c:pt idx="10">
                  <c:v>2014.0</c:v>
                </c:pt>
                <c:pt idx="11">
                  <c:v>2015.0</c:v>
                </c:pt>
                <c:pt idx="12">
                  <c:v>2016.0</c:v>
                </c:pt>
              </c:numCache>
            </c:numRef>
          </c:cat>
          <c:val>
            <c:numRef>
              <c:f>Sheet1!$E$6:$E$18</c:f>
              <c:numCache>
                <c:formatCode>General</c:formatCode>
                <c:ptCount val="13"/>
                <c:pt idx="0">
                  <c:v>434.0</c:v>
                </c:pt>
                <c:pt idx="1">
                  <c:v>435.0</c:v>
                </c:pt>
                <c:pt idx="2">
                  <c:v>429.0</c:v>
                </c:pt>
                <c:pt idx="3">
                  <c:v>425.0</c:v>
                </c:pt>
                <c:pt idx="4">
                  <c:v>422.0</c:v>
                </c:pt>
                <c:pt idx="5">
                  <c:v>422.0</c:v>
                </c:pt>
                <c:pt idx="6">
                  <c:v>423.0</c:v>
                </c:pt>
                <c:pt idx="7">
                  <c:v>427.0</c:v>
                </c:pt>
                <c:pt idx="8">
                  <c:v>429.0</c:v>
                </c:pt>
                <c:pt idx="9">
                  <c:v>425.0</c:v>
                </c:pt>
                <c:pt idx="10">
                  <c:v>418.0</c:v>
                </c:pt>
                <c:pt idx="11">
                  <c:v>425.0</c:v>
                </c:pt>
                <c:pt idx="12">
                  <c:v>425.0</c:v>
                </c:pt>
              </c:numCache>
            </c:numRef>
          </c:val>
        </c:ser>
        <c:dLbls>
          <c:showLegendKey val="0"/>
          <c:showVal val="0"/>
          <c:showCatName val="0"/>
          <c:showSerName val="0"/>
          <c:showPercent val="0"/>
          <c:showBubbleSize val="0"/>
        </c:dLbls>
        <c:gapWidth val="150"/>
        <c:axId val="2116410872"/>
        <c:axId val="2116407848"/>
      </c:barChart>
      <c:catAx>
        <c:axId val="2116410872"/>
        <c:scaling>
          <c:orientation val="minMax"/>
        </c:scaling>
        <c:delete val="0"/>
        <c:axPos val="b"/>
        <c:numFmt formatCode="General" sourceLinked="1"/>
        <c:majorTickMark val="out"/>
        <c:minorTickMark val="none"/>
        <c:tickLblPos val="nextTo"/>
        <c:txPr>
          <a:bodyPr/>
          <a:lstStyle/>
          <a:p>
            <a:pPr>
              <a:defRPr sz="1400" b="0"/>
            </a:pPr>
            <a:endParaRPr lang="en-US"/>
          </a:p>
        </c:txPr>
        <c:crossAx val="2116407848"/>
        <c:crosses val="autoZero"/>
        <c:auto val="1"/>
        <c:lblAlgn val="ctr"/>
        <c:lblOffset val="100"/>
        <c:noMultiLvlLbl val="1"/>
      </c:catAx>
      <c:valAx>
        <c:axId val="2116407848"/>
        <c:scaling>
          <c:orientation val="minMax"/>
          <c:min val="300.0"/>
        </c:scaling>
        <c:delete val="0"/>
        <c:axPos val="l"/>
        <c:majorGridlines>
          <c:spPr>
            <a:ln>
              <a:noFill/>
            </a:ln>
          </c:spPr>
        </c:majorGridlines>
        <c:numFmt formatCode="General" sourceLinked="1"/>
        <c:majorTickMark val="out"/>
        <c:minorTickMark val="none"/>
        <c:tickLblPos val="nextTo"/>
        <c:txPr>
          <a:bodyPr/>
          <a:lstStyle/>
          <a:p>
            <a:pPr>
              <a:defRPr sz="1200"/>
            </a:pPr>
            <a:endParaRPr lang="en-US"/>
          </a:p>
        </c:txPr>
        <c:crossAx val="2116410872"/>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16739-F227-B84C-8A92-873062BF8876}" type="datetimeFigureOut">
              <a:rPr lang="en-US" smtClean="0"/>
              <a:t>1/9/17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11F08E-D630-914B-8B0E-8564E071AD43}" type="slidenum">
              <a:rPr lang="en-US" smtClean="0"/>
              <a:t>‹#›</a:t>
            </a:fld>
            <a:endParaRPr lang="en-US"/>
          </a:p>
        </p:txBody>
      </p:sp>
    </p:spTree>
    <p:extLst>
      <p:ext uri="{BB962C8B-B14F-4D97-AF65-F5344CB8AC3E}">
        <p14:creationId xmlns:p14="http://schemas.microsoft.com/office/powerpoint/2010/main" val="41019157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speak in English, but most slides are in Spanish.</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311F08E-D630-914B-8B0E-8564E071AD43}" type="slidenum">
              <a:rPr lang="en-US" smtClean="0"/>
              <a:t>1</a:t>
            </a:fld>
            <a:endParaRPr lang="en-US"/>
          </a:p>
        </p:txBody>
      </p:sp>
    </p:spTree>
    <p:extLst>
      <p:ext uri="{BB962C8B-B14F-4D97-AF65-F5344CB8AC3E}">
        <p14:creationId xmlns:p14="http://schemas.microsoft.com/office/powerpoint/2010/main" val="248905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From the start, those promoting and funding the PSU, such as the World Bank, over-promised. Those funding the PSU did not understand testing. Much of the early history of the PSU can be found in World Bank documents.</a:t>
            </a:r>
          </a:p>
          <a:p>
            <a:endParaRPr lang="en-US" baseline="0" dirty="0" smtClean="0"/>
          </a:p>
          <a:p>
            <a:r>
              <a:rPr lang="en-US" baseline="0" dirty="0" smtClean="0"/>
              <a:t>Much of the appeal was to newness – the PAA was old, developed in the 1960s – so, surely, forty years later, one could make a better test. Or, so it was thought. Innovation is always good? </a:t>
            </a:r>
          </a:p>
        </p:txBody>
      </p:sp>
      <p:sp>
        <p:nvSpPr>
          <p:cNvPr id="4" name="Slide Number Placeholder 3"/>
          <p:cNvSpPr>
            <a:spLocks noGrp="1"/>
          </p:cNvSpPr>
          <p:nvPr>
            <p:ph type="sldNum" sz="quarter" idx="10"/>
          </p:nvPr>
        </p:nvSpPr>
        <p:spPr/>
        <p:txBody>
          <a:bodyPr/>
          <a:lstStyle/>
          <a:p>
            <a:fld id="{ED17F17D-2288-804A-830C-1655D99A58FD}" type="slidenum">
              <a:rPr lang="en-US" smtClean="0"/>
              <a:t>10</a:t>
            </a:fld>
            <a:endParaRPr lang="en-US"/>
          </a:p>
        </p:txBody>
      </p:sp>
    </p:spTree>
    <p:extLst>
      <p:ext uri="{BB962C8B-B14F-4D97-AF65-F5344CB8AC3E}">
        <p14:creationId xmlns:p14="http://schemas.microsoft.com/office/powerpoint/2010/main" val="3206116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Some of the promises made no sense at all. Some made no sense in the context of other promises; they were contradictory.</a:t>
            </a:r>
            <a:endParaRPr lang="en-US" dirty="0" smtClean="0"/>
          </a:p>
          <a:p>
            <a:endParaRPr lang="en-US" dirty="0" smtClean="0"/>
          </a:p>
          <a:p>
            <a:r>
              <a:rPr lang="en-US" dirty="0" smtClean="0"/>
              <a:t>Proponents</a:t>
            </a:r>
            <a:r>
              <a:rPr lang="en-US" baseline="0" dirty="0" smtClean="0"/>
              <a:t> appealed to economic rationales, e.g. efficiency of a single exam; incentives in a curriculum-based exam</a:t>
            </a:r>
          </a:p>
          <a:p>
            <a:endParaRPr lang="en-US" baseline="0" dirty="0" smtClean="0"/>
          </a:p>
          <a:p>
            <a:r>
              <a:rPr lang="en-US" baseline="0" dirty="0" smtClean="0"/>
              <a:t>Without a firm expertise in test development, funders moved from recommending one fad to the next – chasing each new bright, shiny trend.</a:t>
            </a:r>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11</a:t>
            </a:fld>
            <a:endParaRPr lang="en-US"/>
          </a:p>
        </p:txBody>
      </p:sp>
    </p:spTree>
    <p:extLst>
      <p:ext uri="{BB962C8B-B14F-4D97-AF65-F5344CB8AC3E}">
        <p14:creationId xmlns:p14="http://schemas.microsoft.com/office/powerpoint/2010/main" val="3206116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smtClean="0"/>
              <a:t>Multiplicity</a:t>
            </a:r>
            <a:r>
              <a:rPr lang="en-US" baseline="0" dirty="0" smtClean="0"/>
              <a:t> of purposes for the PSU (these are only some of them)</a:t>
            </a:r>
            <a:endParaRPr lang="en-US" dirty="0" smtClean="0"/>
          </a:p>
          <a:p>
            <a:pPr marL="514350" indent="-514350" algn="l">
              <a:buAutoNum type="arabicPeriod"/>
            </a:pPr>
            <a:endParaRPr lang="en-US" dirty="0" smtClean="0"/>
          </a:p>
          <a:p>
            <a:pPr marL="514350" indent="-514350" algn="l">
              <a:buAutoNum type="arabicPeriod"/>
            </a:pPr>
            <a:r>
              <a:rPr lang="en-US" dirty="0" smtClean="0"/>
              <a:t>Measure the implementation of a new curriculum; </a:t>
            </a:r>
          </a:p>
          <a:p>
            <a:pPr marL="514350" indent="-514350" algn="l">
              <a:buAutoNum type="arabicPeriod"/>
            </a:pPr>
            <a:r>
              <a:rPr lang="en-US" dirty="0" smtClean="0"/>
              <a:t>Measure mastery of two different curricula;</a:t>
            </a:r>
          </a:p>
          <a:p>
            <a:pPr marL="514350" indent="-514350" algn="l">
              <a:buAutoNum type="arabicPeriod"/>
            </a:pPr>
            <a:r>
              <a:rPr lang="en-US" dirty="0" smtClean="0"/>
              <a:t>Incentivize high schools to implement the new curriculum because it would be tested; </a:t>
            </a:r>
          </a:p>
          <a:p>
            <a:pPr marL="514350" indent="-514350" algn="l">
              <a:buAutoNum type="arabicPeriod"/>
            </a:pPr>
            <a:r>
              <a:rPr lang="en-US" dirty="0" smtClean="0"/>
              <a:t>Incentivize high school students to study more; </a:t>
            </a:r>
          </a:p>
          <a:p>
            <a:pPr marL="514350" indent="-514350" algn="l">
              <a:buAutoNum type="arabicPeriod"/>
            </a:pPr>
            <a:r>
              <a:rPr lang="en-US" dirty="0" smtClean="0"/>
              <a:t>Predict success in university generally;</a:t>
            </a:r>
          </a:p>
          <a:p>
            <a:pPr marL="514350" indent="-514350" algn="l">
              <a:buAutoNum type="arabicPeriod"/>
            </a:pPr>
            <a:r>
              <a:rPr lang="en-US" dirty="0" smtClean="0"/>
              <a:t>Predict success across very different types of university programs;</a:t>
            </a:r>
          </a:p>
          <a:p>
            <a:pPr marL="514350" indent="-514350" algn="l">
              <a:buAutoNum type="arabicPeriod"/>
            </a:pPr>
            <a:r>
              <a:rPr lang="en-US" dirty="0" smtClean="0"/>
              <a:t>Provide cut-scores for university entry, need scholarships, and merit scholarships</a:t>
            </a:r>
          </a:p>
          <a:p>
            <a:endParaRPr lang="en-US" dirty="0" smtClean="0"/>
          </a:p>
          <a:p>
            <a:r>
              <a:rPr lang="en-US" dirty="0" smtClean="0"/>
              <a:t>No single test can possibly do</a:t>
            </a:r>
            <a:r>
              <a:rPr lang="en-US" baseline="0" dirty="0" smtClean="0"/>
              <a:t> all of this.</a:t>
            </a:r>
            <a:endParaRPr lang="en-US" dirty="0"/>
          </a:p>
        </p:txBody>
      </p:sp>
      <p:sp>
        <p:nvSpPr>
          <p:cNvPr id="4" name="Slide Number Placeholder 3"/>
          <p:cNvSpPr>
            <a:spLocks noGrp="1"/>
          </p:cNvSpPr>
          <p:nvPr>
            <p:ph type="sldNum" sz="quarter" idx="10"/>
          </p:nvPr>
        </p:nvSpPr>
        <p:spPr/>
        <p:txBody>
          <a:bodyPr/>
          <a:lstStyle/>
          <a:p>
            <a:fld id="{ED17F17D-2288-804A-830C-1655D99A58FD}" type="slidenum">
              <a:rPr lang="en-US" smtClean="0"/>
              <a:t>12</a:t>
            </a:fld>
            <a:endParaRPr lang="en-US"/>
          </a:p>
        </p:txBody>
      </p:sp>
    </p:spTree>
    <p:extLst>
      <p:ext uri="{BB962C8B-B14F-4D97-AF65-F5344CB8AC3E}">
        <p14:creationId xmlns:p14="http://schemas.microsoft.com/office/powerpoint/2010/main" val="1711671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 PSU:  A test at war with itself</a:t>
            </a:r>
            <a:endParaRPr lang="es-CL"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 science-humanities </a:t>
            </a:r>
            <a:r>
              <a:rPr lang="en-US" i="1" dirty="0" smtClean="0"/>
              <a:t>exit</a:t>
            </a:r>
            <a:r>
              <a:rPr lang="en-US" dirty="0" smtClean="0"/>
              <a:t> exam, sold originally as a science-humanities curriculum coverage survey, that is used as an </a:t>
            </a:r>
            <a:r>
              <a:rPr lang="en-US" i="1" dirty="0" smtClean="0"/>
              <a:t>entry</a:t>
            </a:r>
            <a:r>
              <a:rPr lang="en-US" dirty="0" smtClean="0"/>
              <a:t> exam for all students)</a:t>
            </a:r>
          </a:p>
          <a:p>
            <a:endParaRPr lang="es-CL" dirty="0" smtClean="0"/>
          </a:p>
          <a:p>
            <a:r>
              <a:rPr lang="en-US" sz="1200" dirty="0" smtClean="0"/>
              <a:t>Expected to do to many things… </a:t>
            </a:r>
          </a:p>
          <a:p>
            <a:r>
              <a:rPr lang="en-US" sz="1200" dirty="0" smtClean="0"/>
              <a:t>…it does none of them well, </a:t>
            </a:r>
          </a:p>
          <a:p>
            <a:r>
              <a:rPr lang="en-US" sz="1200" dirty="0" smtClean="0"/>
              <a:t>…&amp; makes some of them worse.</a:t>
            </a:r>
            <a:endParaRPr lang="es-CL" dirty="0" smtClean="0"/>
          </a:p>
        </p:txBody>
      </p:sp>
      <p:sp>
        <p:nvSpPr>
          <p:cNvPr id="4" name="Slide Number Placeholder 3"/>
          <p:cNvSpPr>
            <a:spLocks noGrp="1"/>
          </p:cNvSpPr>
          <p:nvPr>
            <p:ph type="sldNum" sz="quarter" idx="10"/>
          </p:nvPr>
        </p:nvSpPr>
        <p:spPr/>
        <p:txBody>
          <a:bodyPr/>
          <a:lstStyle/>
          <a:p>
            <a:fld id="{C311F08E-D630-914B-8B0E-8564E071AD43}" type="slidenum">
              <a:rPr lang="en-US" smtClean="0"/>
              <a:t>13</a:t>
            </a:fld>
            <a:endParaRPr lang="en-US"/>
          </a:p>
        </p:txBody>
      </p:sp>
    </p:spTree>
    <p:extLst>
      <p:ext uri="{BB962C8B-B14F-4D97-AF65-F5344CB8AC3E}">
        <p14:creationId xmlns:p14="http://schemas.microsoft.com/office/powerpoint/2010/main" val="3060094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sz="1200" dirty="0" smtClean="0"/>
              <a:t>There are sets of professional standards for test development.</a:t>
            </a:r>
            <a:r>
              <a:rPr lang="es-CL" sz="1200" baseline="0" dirty="0" smtClean="0"/>
              <a:t> Some number in the hundreds. But, the most important one is here.</a:t>
            </a:r>
            <a:endParaRPr lang="es-CL" sz="1200" dirty="0" smtClean="0"/>
          </a:p>
          <a:p>
            <a:endParaRPr lang="es-CL" sz="1200" dirty="0" smtClean="0"/>
          </a:p>
          <a:p>
            <a:r>
              <a:rPr lang="es-CL" sz="1200" dirty="0" smtClean="0"/>
              <a:t>A test’s purpose(s) should be clear and well-explained to all stakeholders.</a:t>
            </a:r>
          </a:p>
          <a:p>
            <a:endParaRPr lang="es-CL" sz="1200" dirty="0" smtClean="0"/>
          </a:p>
          <a:p>
            <a:r>
              <a:rPr lang="es-CL" sz="1200" dirty="0" smtClean="0"/>
              <a:t>A test should be validated – with empirical evidence – for each intended use before it is used with consequences.</a:t>
            </a:r>
          </a:p>
        </p:txBody>
      </p:sp>
      <p:sp>
        <p:nvSpPr>
          <p:cNvPr id="4" name="Slide Number Placeholder 3"/>
          <p:cNvSpPr>
            <a:spLocks noGrp="1"/>
          </p:cNvSpPr>
          <p:nvPr>
            <p:ph type="sldNum" sz="quarter" idx="10"/>
          </p:nvPr>
        </p:nvSpPr>
        <p:spPr/>
        <p:txBody>
          <a:bodyPr/>
          <a:lstStyle/>
          <a:p>
            <a:fld id="{C311F08E-D630-914B-8B0E-8564E071AD43}" type="slidenum">
              <a:rPr lang="en-US" smtClean="0"/>
              <a:t>14</a:t>
            </a:fld>
            <a:endParaRPr lang="en-US"/>
          </a:p>
        </p:txBody>
      </p:sp>
    </p:spTree>
    <p:extLst>
      <p:ext uri="{BB962C8B-B14F-4D97-AF65-F5344CB8AC3E}">
        <p14:creationId xmlns:p14="http://schemas.microsoft.com/office/powerpoint/2010/main" val="125401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sz="1200" dirty="0" smtClean="0"/>
              <a:t>One example:  Fairness arguments</a:t>
            </a:r>
          </a:p>
          <a:p>
            <a:pPr marL="0" marR="0" indent="0" algn="l" defTabSz="457200" rtl="0" eaLnBrk="1" fontAlgn="auto" latinLnBrk="0" hangingPunct="1">
              <a:lnSpc>
                <a:spcPct val="100000"/>
              </a:lnSpc>
              <a:spcBef>
                <a:spcPts val="0"/>
              </a:spcBef>
              <a:spcAft>
                <a:spcPts val="0"/>
              </a:spcAft>
              <a:buClrTx/>
              <a:buSzTx/>
              <a:buFontTx/>
              <a:buNone/>
              <a:tabLst/>
              <a:defRPr/>
            </a:pPr>
            <a:endParaRPr lang="es-CL" sz="1200" dirty="0" smtClean="0"/>
          </a:p>
          <a:p>
            <a:r>
              <a:rPr lang="es-CL" dirty="0" smtClean="0"/>
              <a:t>Proponents claimed PSU would reduce the advantage of test coaching. But, achievement tests are MORE coachable than aptitude tests. The content base is specific &amp; widely known. Aptitude tests content base is broader.</a:t>
            </a:r>
          </a:p>
          <a:p>
            <a:endParaRPr lang="es-CL" dirty="0" smtClean="0"/>
          </a:p>
          <a:p>
            <a:r>
              <a:rPr lang="es-CL" dirty="0" smtClean="0"/>
              <a:t>Proponents claimed that because PSU is curriculum-based, </a:t>
            </a:r>
            <a:r>
              <a:rPr lang="es-CL" dirty="0" smtClean="0"/>
              <a:t>all </a:t>
            </a:r>
            <a:r>
              <a:rPr lang="es-CL" dirty="0" smtClean="0"/>
              <a:t>students would be exposed to it. But, TP students are not, and many SH programs do not complete all the curriculum.</a:t>
            </a:r>
          </a:p>
          <a:p>
            <a:endParaRPr lang="es-CL" dirty="0" smtClean="0"/>
          </a:p>
          <a:p>
            <a:r>
              <a:rPr lang="es-CL" dirty="0" smtClean="0"/>
              <a:t>Proponents claimed that schools would be forced to cover all the curriculum or be embarrased by their students’ poor performance, but they do not and cannot. Some students start primary school far behind others, and cannot ever catch up.</a:t>
            </a:r>
            <a:endParaRPr lang="es-CL" sz="1200" dirty="0" smtClean="0"/>
          </a:p>
        </p:txBody>
      </p:sp>
      <p:sp>
        <p:nvSpPr>
          <p:cNvPr id="4" name="Slide Number Placeholder 3"/>
          <p:cNvSpPr>
            <a:spLocks noGrp="1"/>
          </p:cNvSpPr>
          <p:nvPr>
            <p:ph type="sldNum" sz="quarter" idx="10"/>
          </p:nvPr>
        </p:nvSpPr>
        <p:spPr/>
        <p:txBody>
          <a:bodyPr/>
          <a:lstStyle/>
          <a:p>
            <a:fld id="{C311F08E-D630-914B-8B0E-8564E071AD43}" type="slidenum">
              <a:rPr lang="en-US" smtClean="0"/>
              <a:t>15</a:t>
            </a:fld>
            <a:endParaRPr lang="en-US"/>
          </a:p>
        </p:txBody>
      </p:sp>
    </p:spTree>
    <p:extLst>
      <p:ext uri="{BB962C8B-B14F-4D97-AF65-F5344CB8AC3E}">
        <p14:creationId xmlns:p14="http://schemas.microsoft.com/office/powerpoint/2010/main" val="426264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chemeClr val="tx1"/>
                </a:solidFill>
              </a:rPr>
              <a:t>Aptitude tests for university entry - History</a:t>
            </a:r>
          </a:p>
          <a:p>
            <a:endParaRPr lang="en-US" baseline="0" dirty="0" smtClean="0">
              <a:solidFill>
                <a:schemeClr val="tx1"/>
              </a:solidFill>
            </a:endParaRPr>
          </a:p>
          <a:p>
            <a:r>
              <a:rPr lang="en-US" baseline="0" dirty="0" smtClean="0">
                <a:solidFill>
                  <a:schemeClr val="tx1"/>
                </a:solidFill>
              </a:rPr>
              <a:t>1930s – Harvard University president J. Conant</a:t>
            </a:r>
          </a:p>
          <a:p>
            <a:r>
              <a:rPr lang="en-US" baseline="0" dirty="0" smtClean="0">
                <a:solidFill>
                  <a:schemeClr val="tx1"/>
                </a:solidFill>
              </a:rPr>
              <a:t>	Disliked content tests that penalized students from lower SES who had less access to quality education</a:t>
            </a:r>
          </a:p>
          <a:p>
            <a:pPr marL="455612" lvl="1" indent="0">
              <a:buFontTx/>
              <a:buNone/>
            </a:pPr>
            <a:r>
              <a:rPr lang="en-US" sz="1200" baseline="0" dirty="0" smtClean="0">
                <a:solidFill>
                  <a:schemeClr val="tx1"/>
                </a:solidFill>
              </a:rPr>
              <a:t>Wanted new admission test to identify students from lower socio-economic classes with potential to succeed at Harvard – “diamonds in the rough”</a:t>
            </a:r>
          </a:p>
          <a:p>
            <a:pPr marL="455612" lvl="1" indent="0">
              <a:buFontTx/>
              <a:buNone/>
            </a:pPr>
            <a:r>
              <a:rPr lang="en-US" sz="1200" baseline="0" dirty="0" smtClean="0">
                <a:solidFill>
                  <a:schemeClr val="tx1"/>
                </a:solidFill>
              </a:rPr>
              <a:t>Encouraged the development of the first Scholastic Aptitude Test (SAT), adaptation of the U.S. Army test</a:t>
            </a:r>
          </a:p>
        </p:txBody>
      </p:sp>
      <p:sp>
        <p:nvSpPr>
          <p:cNvPr id="4" name="Slide Number Placeholder 3"/>
          <p:cNvSpPr>
            <a:spLocks noGrp="1"/>
          </p:cNvSpPr>
          <p:nvPr>
            <p:ph type="sldNum" sz="quarter" idx="10"/>
          </p:nvPr>
        </p:nvSpPr>
        <p:spPr/>
        <p:txBody>
          <a:bodyPr/>
          <a:lstStyle/>
          <a:p>
            <a:fld id="{C311F08E-D630-914B-8B0E-8564E071AD43}" type="slidenum">
              <a:rPr lang="en-US" smtClean="0"/>
              <a:t>16</a:t>
            </a:fld>
            <a:endParaRPr lang="en-US"/>
          </a:p>
        </p:txBody>
      </p:sp>
    </p:spTree>
    <p:extLst>
      <p:ext uri="{BB962C8B-B14F-4D97-AF65-F5344CB8AC3E}">
        <p14:creationId xmlns:p14="http://schemas.microsoft.com/office/powerpoint/2010/main" val="2453275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baseline="0" dirty="0" smtClean="0">
                <a:solidFill>
                  <a:schemeClr val="tx1"/>
                </a:solidFill>
              </a:rPr>
              <a:t>Aptitude tests in the context of university entry</a:t>
            </a:r>
          </a:p>
          <a:p>
            <a:endParaRPr lang="es-CL" baseline="0" dirty="0" smtClean="0">
              <a:solidFill>
                <a:schemeClr val="tx1"/>
              </a:solidFill>
            </a:endParaRPr>
          </a:p>
          <a:p>
            <a:pPr algn="l"/>
            <a:r>
              <a:rPr lang="en-US" baseline="0" dirty="0" smtClean="0">
                <a:solidFill>
                  <a:schemeClr val="tx1"/>
                </a:solidFill>
              </a:rPr>
              <a:t>Well constructed aptitude tests can identify, for example:</a:t>
            </a:r>
          </a:p>
          <a:p>
            <a:pPr algn="l"/>
            <a:r>
              <a:rPr lang="en-US" baseline="0" dirty="0" smtClean="0">
                <a:solidFill>
                  <a:schemeClr val="tx1"/>
                </a:solidFill>
              </a:rPr>
              <a:t>	bright students who were bored in secondary school but studied what interested them on their own</a:t>
            </a:r>
          </a:p>
          <a:p>
            <a:pPr algn="l"/>
            <a:r>
              <a:rPr lang="en-US" baseline="0" dirty="0" smtClean="0">
                <a:solidFill>
                  <a:schemeClr val="tx1"/>
                </a:solidFill>
              </a:rPr>
              <a:t>	students not well adapted to high school culture, but may adapt well to university culture</a:t>
            </a:r>
          </a:p>
          <a:p>
            <a:pPr algn="l"/>
            <a:r>
              <a:rPr lang="en-US" baseline="0" dirty="0" smtClean="0">
                <a:solidFill>
                  <a:schemeClr val="tx1"/>
                </a:solidFill>
              </a:rPr>
              <a:t>	students of high ability held back by poor quality schools</a:t>
            </a:r>
            <a:endParaRPr lang="es-CL" baseline="0" dirty="0" smtClean="0">
              <a:solidFill>
                <a:schemeClr val="tx1"/>
              </a:solidFill>
            </a:endParaRPr>
          </a:p>
          <a:p>
            <a:endParaRPr lang="es-CL" baseline="0" dirty="0" smtClean="0">
              <a:solidFill>
                <a:schemeClr val="tx1"/>
              </a:solidFill>
            </a:endParaRPr>
          </a:p>
          <a:p>
            <a:r>
              <a:rPr lang="es-CL" baseline="0" dirty="0" smtClean="0">
                <a:solidFill>
                  <a:schemeClr val="tx1"/>
                </a:solidFill>
              </a:rPr>
              <a:t>[ picture of diamond in the rrough ]</a:t>
            </a:r>
            <a:endParaRPr lang="es-CL" baseline="0" dirty="0">
              <a:solidFill>
                <a:schemeClr val="tx1"/>
              </a:solidFill>
            </a:endParaRPr>
          </a:p>
        </p:txBody>
      </p:sp>
      <p:sp>
        <p:nvSpPr>
          <p:cNvPr id="4" name="Slide Number Placeholder 3"/>
          <p:cNvSpPr>
            <a:spLocks noGrp="1"/>
          </p:cNvSpPr>
          <p:nvPr>
            <p:ph type="sldNum" sz="quarter" idx="10"/>
          </p:nvPr>
        </p:nvSpPr>
        <p:spPr/>
        <p:txBody>
          <a:bodyPr/>
          <a:lstStyle/>
          <a:p>
            <a:fld id="{C311F08E-D630-914B-8B0E-8564E071AD43}" type="slidenum">
              <a:rPr lang="en-US" smtClean="0"/>
              <a:t>17</a:t>
            </a:fld>
            <a:endParaRPr lang="en-US"/>
          </a:p>
        </p:txBody>
      </p:sp>
    </p:spTree>
    <p:extLst>
      <p:ext uri="{BB962C8B-B14F-4D97-AF65-F5344CB8AC3E}">
        <p14:creationId xmlns:p14="http://schemas.microsoft.com/office/powerpoint/2010/main" val="535673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t>More information is usually better</a:t>
            </a:r>
          </a:p>
          <a:p>
            <a:endParaRPr lang="en-US" noProof="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t>If university were just like secondary school, perhaps high-school grades and a retrospective content test would suffice</a:t>
            </a:r>
            <a:r>
              <a:rPr lang="en-US" sz="1200" baseline="0" noProof="0" dirty="0" smtClean="0"/>
              <a:t> </a:t>
            </a:r>
            <a:r>
              <a:rPr lang="en-US" sz="1200" noProof="0" dirty="0" smtClean="0"/>
              <a:t>for admission</a:t>
            </a:r>
            <a:r>
              <a:rPr lang="en-US" sz="1200" baseline="0" noProof="0" dirty="0" smtClean="0"/>
              <a:t> purposes</a:t>
            </a:r>
            <a:r>
              <a:rPr lang="en-US" sz="1200" noProof="0" dirty="0" smtClean="0"/>
              <a:t>.</a:t>
            </a:r>
          </a:p>
          <a:p>
            <a:endParaRPr lang="en-US" noProof="0" dirty="0" smtClean="0"/>
          </a:p>
          <a:p>
            <a:r>
              <a:rPr lang="en-US" noProof="0" dirty="0" smtClean="0"/>
              <a:t>But, university is not just more challenging academically, it is very different from secondary school in other respects,</a:t>
            </a:r>
            <a:r>
              <a:rPr lang="en-US" baseline="0" noProof="0" dirty="0" smtClean="0"/>
              <a:t> too</a:t>
            </a:r>
            <a:r>
              <a:rPr lang="en-US" noProof="0" dirty="0" smtClean="0"/>
              <a:t>.</a:t>
            </a:r>
            <a:endParaRPr lang="en-US" noProof="0" dirty="0"/>
          </a:p>
        </p:txBody>
      </p:sp>
      <p:sp>
        <p:nvSpPr>
          <p:cNvPr id="4" name="Slide Number Placeholder 3"/>
          <p:cNvSpPr>
            <a:spLocks noGrp="1"/>
          </p:cNvSpPr>
          <p:nvPr>
            <p:ph type="sldNum" sz="quarter" idx="10"/>
          </p:nvPr>
        </p:nvSpPr>
        <p:spPr/>
        <p:txBody>
          <a:bodyPr/>
          <a:lstStyle/>
          <a:p>
            <a:fld id="{C311F08E-D630-914B-8B0E-8564E071AD43}" type="slidenum">
              <a:rPr lang="en-US" smtClean="0"/>
              <a:t>18</a:t>
            </a:fld>
            <a:endParaRPr lang="en-US"/>
          </a:p>
        </p:txBody>
      </p:sp>
    </p:spTree>
    <p:extLst>
      <p:ext uri="{BB962C8B-B14F-4D97-AF65-F5344CB8AC3E}">
        <p14:creationId xmlns:p14="http://schemas.microsoft.com/office/powerpoint/2010/main" val="21078811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sz="1200" dirty="0" smtClean="0"/>
              <a:t>Pearson Report – 2013 </a:t>
            </a:r>
          </a:p>
          <a:p>
            <a:r>
              <a:rPr lang="es-CL" sz="1400" dirty="0" smtClean="0"/>
              <a:t>Two types of recommendations:</a:t>
            </a:r>
            <a:endParaRPr lang="es-CL" sz="1200" dirty="0" smtClean="0"/>
          </a:p>
          <a:p>
            <a:r>
              <a:rPr lang="es-CL" sz="1200" dirty="0" smtClean="0"/>
              <a:t>	1. Technical psychometric changes</a:t>
            </a:r>
            <a:endParaRPr lang="es-CL" sz="800" dirty="0" smtClean="0"/>
          </a:p>
          <a:p>
            <a:r>
              <a:rPr lang="es-CL" sz="1200" dirty="0" smtClean="0"/>
              <a:t>		DEMRE has fixed about half; is working on the rest</a:t>
            </a:r>
          </a:p>
          <a:p>
            <a:r>
              <a:rPr lang="es-CL" sz="1200" dirty="0" smtClean="0"/>
              <a:t>	2. Those related to how the test is used</a:t>
            </a:r>
            <a:endParaRPr lang="es-CL" sz="800" dirty="0" smtClean="0"/>
          </a:p>
          <a:p>
            <a:pPr marL="1309688" indent="-357188"/>
            <a:r>
              <a:rPr lang="es-CL" sz="1200" dirty="0" smtClean="0"/>
              <a:t>Not DEMRE’s responsibility, decisions made by CRUCH, MINEDUC, and/or Chilean Parliament</a:t>
            </a:r>
          </a:p>
          <a:p>
            <a:r>
              <a:rPr lang="es-CL" sz="1200" dirty="0" smtClean="0"/>
              <a:t>		Nothing is being done</a:t>
            </a:r>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19</a:t>
            </a:fld>
            <a:endParaRPr lang="en-US"/>
          </a:p>
        </p:txBody>
      </p:sp>
    </p:spTree>
    <p:extLst>
      <p:ext uri="{BB962C8B-B14F-4D97-AF65-F5344CB8AC3E}">
        <p14:creationId xmlns:p14="http://schemas.microsoft.com/office/powerpoint/2010/main" val="292686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The PSU</a:t>
            </a:r>
            <a:r>
              <a:rPr lang="es-CL" baseline="0" dirty="0" smtClean="0"/>
              <a:t> was first proposed around the year 2000. From 1966 to 2001, Chile employed a different system for university admission. The PAA was an aptitude test, modeled on the SAT test in the United States. It was supplemented in some career fields with a test focused on their most relevant curriculum.</a:t>
            </a:r>
          </a:p>
          <a:p>
            <a:endParaRPr lang="es-CL" baseline="0" dirty="0" smtClean="0"/>
          </a:p>
          <a:p>
            <a:r>
              <a:rPr lang="es-CL" baseline="0" dirty="0" smtClean="0"/>
              <a:t>The PSU was proposed to be an achievement test</a:t>
            </a:r>
            <a:r>
              <a:rPr lang="en-US" baseline="0" dirty="0" smtClean="0"/>
              <a:t>—</a:t>
            </a:r>
            <a:r>
              <a:rPr lang="es-CL" baseline="0" dirty="0" smtClean="0"/>
              <a:t>based 100% on the new curriculum proposed for the science-humanities track.</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2</a:t>
            </a:fld>
            <a:endParaRPr lang="en-US"/>
          </a:p>
        </p:txBody>
      </p:sp>
    </p:spTree>
    <p:extLst>
      <p:ext uri="{BB962C8B-B14F-4D97-AF65-F5344CB8AC3E}">
        <p14:creationId xmlns:p14="http://schemas.microsoft.com/office/powerpoint/2010/main" val="34848185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 Depart from the policy of using the curricular framework as the basis for the development of the PSU</a:t>
            </a:r>
          </a:p>
          <a:p>
            <a:pPr lvl="0"/>
            <a:r>
              <a:rPr lang="en-US" dirty="0" smtClean="0"/>
              <a:t>- Develop a new framework that describes the aptitudes needed to succeed at the university</a:t>
            </a:r>
          </a:p>
          <a:p>
            <a:pPr marL="0" lvl="0" indent="0">
              <a:buFontTx/>
              <a:buNone/>
            </a:pPr>
            <a:r>
              <a:rPr lang="en-US" dirty="0" smtClean="0"/>
              <a:t>- Prioritize curricular contents up to 10</a:t>
            </a:r>
            <a:r>
              <a:rPr lang="en-US" baseline="30000" dirty="0" smtClean="0"/>
              <a:t>TH</a:t>
            </a:r>
            <a:r>
              <a:rPr lang="en-US" baseline="0" dirty="0" smtClean="0"/>
              <a:t> grade</a:t>
            </a:r>
            <a:r>
              <a:rPr lang="en-US" dirty="0" smtClean="0"/>
              <a:t>, common to both scientific-humanistic and TP tracks.</a:t>
            </a:r>
          </a:p>
          <a:p>
            <a:pPr marL="0" lvl="0" indent="0">
              <a:buFontTx/>
              <a:buNone/>
            </a:pPr>
            <a:r>
              <a:rPr lang="en-US" dirty="0" smtClean="0"/>
              <a:t>- Correct inadequate level of difficulty in the mathematics test ( MY SUGGESTION: Develop two mathematics tests – one basic, one advanced)</a:t>
            </a:r>
          </a:p>
          <a:p>
            <a:pPr marL="0" indent="0">
              <a:buFontTx/>
              <a:buNone/>
            </a:pPr>
            <a:r>
              <a:rPr lang="en-US" dirty="0" smtClean="0"/>
              <a:t>- Separate scores for the science tests: report biology, chemistry and physics separately</a:t>
            </a:r>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20</a:t>
            </a:fld>
            <a:endParaRPr lang="en-US"/>
          </a:p>
        </p:txBody>
      </p:sp>
    </p:spTree>
    <p:extLst>
      <p:ext uri="{BB962C8B-B14F-4D97-AF65-F5344CB8AC3E}">
        <p14:creationId xmlns:p14="http://schemas.microsoft.com/office/powerpoint/2010/main" val="577979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more information is better, we should maximize the information available</a:t>
            </a:r>
            <a:r>
              <a:rPr lang="en-US" baseline="0" dirty="0" smtClean="0"/>
              <a:t> </a:t>
            </a:r>
            <a:r>
              <a:rPr lang="en-US" dirty="0" smtClean="0"/>
              <a:t>about a student at university entry, in order to make the best match</a:t>
            </a:r>
            <a:r>
              <a:rPr lang="en-US" baseline="0" dirty="0" smtClean="0"/>
              <a:t> between the student and the institution</a:t>
            </a:r>
            <a:endParaRPr lang="en-US" dirty="0" smtClean="0"/>
          </a:p>
          <a:p>
            <a:endParaRPr lang="en-US" dirty="0" smtClean="0"/>
          </a:p>
          <a:p>
            <a:r>
              <a:rPr lang="en-US" dirty="0" smtClean="0"/>
              <a:t>Three measures are important to consider:</a:t>
            </a:r>
          </a:p>
          <a:p>
            <a:r>
              <a:rPr lang="en-US" dirty="0" smtClean="0"/>
              <a:t>	1.</a:t>
            </a:r>
            <a:r>
              <a:rPr lang="en-US" baseline="0" dirty="0" smtClean="0"/>
              <a:t> Predictive validity</a:t>
            </a:r>
          </a:p>
          <a:p>
            <a:r>
              <a:rPr lang="en-US" baseline="0" dirty="0" smtClean="0"/>
              <a:t>	2. Differences between groups</a:t>
            </a:r>
          </a:p>
          <a:p>
            <a:r>
              <a:rPr lang="en-US" baseline="0" dirty="0" smtClean="0"/>
              <a:t>	3. Content coverage</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21</a:t>
            </a:fld>
            <a:endParaRPr lang="en-US"/>
          </a:p>
        </p:txBody>
      </p:sp>
    </p:spTree>
    <p:extLst>
      <p:ext uri="{BB962C8B-B14F-4D97-AF65-F5344CB8AC3E}">
        <p14:creationId xmlns:p14="http://schemas.microsoft.com/office/powerpoint/2010/main" val="237790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Predictive validity</a:t>
            </a:r>
          </a:p>
          <a:p>
            <a:r>
              <a:rPr lang="en-US" dirty="0" smtClean="0"/>
              <a:t>Measures how well scores on</a:t>
            </a:r>
            <a:r>
              <a:rPr lang="en-US" baseline="0" dirty="0" smtClean="0"/>
              <a:t> an</a:t>
            </a:r>
            <a:r>
              <a:rPr lang="en-US" dirty="0" smtClean="0"/>
              <a:t> admission test</a:t>
            </a:r>
            <a:r>
              <a:rPr lang="en-US" baseline="0" dirty="0" smtClean="0"/>
              <a:t> correlates with</a:t>
            </a:r>
            <a:r>
              <a:rPr lang="en-US" dirty="0" smtClean="0"/>
              <a:t> desirable outcomes.</a:t>
            </a:r>
          </a:p>
          <a:p>
            <a:r>
              <a:rPr lang="en-US" dirty="0" smtClean="0"/>
              <a:t>Incremental</a:t>
            </a:r>
            <a:r>
              <a:rPr lang="en-US" baseline="0" dirty="0" smtClean="0"/>
              <a:t> predictive validity</a:t>
            </a:r>
          </a:p>
          <a:p>
            <a:r>
              <a:rPr lang="en-US" dirty="0" smtClean="0"/>
              <a:t>Measures how much unique information an</a:t>
            </a:r>
            <a:r>
              <a:rPr lang="en-US" baseline="0" dirty="0" smtClean="0"/>
              <a:t> admission test</a:t>
            </a:r>
            <a:r>
              <a:rPr lang="en-US" dirty="0" smtClean="0"/>
              <a:t> provides,</a:t>
            </a:r>
            <a:r>
              <a:rPr lang="en-US" baseline="0" dirty="0" smtClean="0"/>
              <a:t> beyond what is available from other measures.</a:t>
            </a:r>
            <a:endParaRPr lang="en-US" dirty="0" smtClean="0"/>
          </a:p>
        </p:txBody>
      </p:sp>
      <p:sp>
        <p:nvSpPr>
          <p:cNvPr id="4" name="Slide Number Placeholder 3"/>
          <p:cNvSpPr>
            <a:spLocks noGrp="1"/>
          </p:cNvSpPr>
          <p:nvPr>
            <p:ph type="sldNum" sz="quarter" idx="10"/>
          </p:nvPr>
        </p:nvSpPr>
        <p:spPr/>
        <p:txBody>
          <a:bodyPr/>
          <a:lstStyle/>
          <a:p>
            <a:fld id="{C311F08E-D630-914B-8B0E-8564E071AD43}" type="slidenum">
              <a:rPr lang="en-US" smtClean="0"/>
              <a:t>22</a:t>
            </a:fld>
            <a:endParaRPr lang="en-US"/>
          </a:p>
        </p:txBody>
      </p:sp>
    </p:spTree>
    <p:extLst>
      <p:ext uri="{BB962C8B-B14F-4D97-AF65-F5344CB8AC3E}">
        <p14:creationId xmlns:p14="http://schemas.microsoft.com/office/powerpoint/2010/main" val="3803186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Predictive validity in the context</a:t>
            </a:r>
            <a:r>
              <a:rPr lang="en-US" baseline="0" dirty="0" smtClean="0"/>
              <a:t> of university entry</a:t>
            </a:r>
            <a:endParaRPr lang="en-US" dirty="0" smtClean="0"/>
          </a:p>
          <a:p>
            <a:r>
              <a:rPr lang="en-US" dirty="0" smtClean="0"/>
              <a:t>…measures how well higher scores on admission test match positive outcomes at university (e.g., grades, persistence,</a:t>
            </a:r>
            <a:r>
              <a:rPr lang="en-US" baseline="0" dirty="0" smtClean="0"/>
              <a:t> completion)</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 test with low predictive validity provides little information.</a:t>
            </a:r>
          </a:p>
          <a:p>
            <a:endParaRPr lang="es-CL" dirty="0"/>
          </a:p>
        </p:txBody>
      </p:sp>
      <p:sp>
        <p:nvSpPr>
          <p:cNvPr id="4" name="3 Marcador de número de diapositiva"/>
          <p:cNvSpPr>
            <a:spLocks noGrp="1"/>
          </p:cNvSpPr>
          <p:nvPr>
            <p:ph type="sldNum" sz="quarter" idx="10"/>
          </p:nvPr>
        </p:nvSpPr>
        <p:spPr/>
        <p:txBody>
          <a:bodyPr/>
          <a:lstStyle/>
          <a:p>
            <a:fld id="{C311F08E-D630-914B-8B0E-8564E071AD43}" type="slidenum">
              <a:rPr lang="en-US" smtClean="0"/>
              <a:t>23</a:t>
            </a:fld>
            <a:endParaRPr lang="en-US"/>
          </a:p>
        </p:txBody>
      </p:sp>
    </p:spTree>
    <p:extLst>
      <p:ext uri="{BB962C8B-B14F-4D97-AF65-F5344CB8AC3E}">
        <p14:creationId xmlns:p14="http://schemas.microsoft.com/office/powerpoint/2010/main" val="1689605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Pearson found</a:t>
            </a:r>
            <a:r>
              <a:rPr lang="es-CL" baseline="0" dirty="0" smtClean="0"/>
              <a:t> that the predictive validity measures of the CTA were mis-calculated, recalculated them, and found them to be lower.</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24</a:t>
            </a:fld>
            <a:endParaRPr lang="en-US"/>
          </a:p>
        </p:txBody>
      </p:sp>
    </p:spTree>
    <p:extLst>
      <p:ext uri="{BB962C8B-B14F-4D97-AF65-F5344CB8AC3E}">
        <p14:creationId xmlns:p14="http://schemas.microsoft.com/office/powerpoint/2010/main" val="1248687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A University</a:t>
            </a:r>
            <a:r>
              <a:rPr lang="es-CL" baseline="0" dirty="0" smtClean="0"/>
              <a:t> of Chile student did his doctoral dissertation comparing the predictive validity of the PAA and PSU for the engineering department. He found that the PAA was more predictive, even for engineering, a field for which one would expect a curriculum-based test to be better.</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25</a:t>
            </a:fld>
            <a:endParaRPr lang="en-US"/>
          </a:p>
        </p:txBody>
      </p:sp>
    </p:spTree>
    <p:extLst>
      <p:ext uri="{BB962C8B-B14F-4D97-AF65-F5344CB8AC3E}">
        <p14:creationId xmlns:p14="http://schemas.microsoft.com/office/powerpoint/2010/main" val="9858173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Comparing predictive validities of the US SAT test to the PSU </a:t>
            </a:r>
          </a:p>
          <a:p>
            <a:endParaRPr lang="es-CL" baseline="0" dirty="0" smtClean="0"/>
          </a:p>
          <a:p>
            <a:r>
              <a:rPr lang="es-CL" baseline="0" dirty="0" smtClean="0"/>
              <a:t>In Language, Mathematics, Writing (only SAT), Social Science (only PSU)</a:t>
            </a:r>
          </a:p>
          <a:p>
            <a:endParaRPr lang="es-CL" baseline="0" dirty="0" smtClean="0"/>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26</a:t>
            </a:fld>
            <a:endParaRPr lang="en-US"/>
          </a:p>
        </p:txBody>
      </p:sp>
    </p:spTree>
    <p:extLst>
      <p:ext uri="{BB962C8B-B14F-4D97-AF65-F5344CB8AC3E}">
        <p14:creationId xmlns:p14="http://schemas.microsoft.com/office/powerpoint/2010/main" val="1367664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Predictive</a:t>
            </a:r>
            <a:r>
              <a:rPr lang="es-CL" baseline="0" dirty="0" smtClean="0"/>
              <a:t> validities: SAT and PSU  in Administration</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27</a:t>
            </a:fld>
            <a:endParaRPr lang="en-US"/>
          </a:p>
        </p:txBody>
      </p:sp>
    </p:spTree>
    <p:extLst>
      <p:ext uri="{BB962C8B-B14F-4D97-AF65-F5344CB8AC3E}">
        <p14:creationId xmlns:p14="http://schemas.microsoft.com/office/powerpoint/2010/main" val="413642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dirty="0" smtClean="0"/>
              <a:t>Predictive</a:t>
            </a:r>
            <a:r>
              <a:rPr lang="es-CL" baseline="0" dirty="0" smtClean="0"/>
              <a:t> validities: SAT and PSU  in Architecture</a:t>
            </a:r>
            <a:endParaRPr lang="es-CL" dirty="0" smtClean="0"/>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28</a:t>
            </a:fld>
            <a:endParaRPr lang="en-US"/>
          </a:p>
        </p:txBody>
      </p:sp>
    </p:spTree>
    <p:extLst>
      <p:ext uri="{BB962C8B-B14F-4D97-AF65-F5344CB8AC3E}">
        <p14:creationId xmlns:p14="http://schemas.microsoft.com/office/powerpoint/2010/main" val="729903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dirty="0" smtClean="0"/>
              <a:t>Predictive</a:t>
            </a:r>
            <a:r>
              <a:rPr lang="es-CL" baseline="0" dirty="0" smtClean="0"/>
              <a:t> validities: SAT and PSU  in Education</a:t>
            </a:r>
            <a:endParaRPr lang="es-CL" dirty="0" smtClean="0"/>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29</a:t>
            </a:fld>
            <a:endParaRPr lang="en-US"/>
          </a:p>
        </p:txBody>
      </p:sp>
    </p:spTree>
    <p:extLst>
      <p:ext uri="{BB962C8B-B14F-4D97-AF65-F5344CB8AC3E}">
        <p14:creationId xmlns:p14="http://schemas.microsoft.com/office/powerpoint/2010/main" val="50277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Two</a:t>
            </a:r>
            <a:r>
              <a:rPr lang="en-US" sz="1200" baseline="0" dirty="0" smtClean="0"/>
              <a:t> main</a:t>
            </a:r>
            <a:r>
              <a:rPr lang="en-US" sz="1200" dirty="0" smtClean="0"/>
              <a:t> types of standardized tests used in the context of university entry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Achievement</a:t>
            </a:r>
            <a:br>
              <a:rPr lang="en-US" sz="1200" dirty="0" smtClean="0"/>
            </a:br>
            <a:r>
              <a:rPr lang="en-US" sz="1200" dirty="0" smtClean="0"/>
              <a:t>Aptitude</a:t>
            </a:r>
            <a:br>
              <a:rPr lang="en-US" sz="1200" dirty="0" smtClean="0"/>
            </a:b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There is no pure form of either;</a:t>
            </a:r>
            <a:r>
              <a:rPr lang="en-US" sz="1200" baseline="0" dirty="0" smtClean="0"/>
              <a:t> all achievement tests test some aptitude; all aptitude tests test some achievement</a:t>
            </a:r>
            <a:endParaRPr lang="en-US" dirty="0"/>
          </a:p>
        </p:txBody>
      </p:sp>
      <p:sp>
        <p:nvSpPr>
          <p:cNvPr id="4" name="Slide Number Placeholder 3"/>
          <p:cNvSpPr>
            <a:spLocks noGrp="1"/>
          </p:cNvSpPr>
          <p:nvPr>
            <p:ph type="sldNum" sz="quarter" idx="10"/>
          </p:nvPr>
        </p:nvSpPr>
        <p:spPr/>
        <p:txBody>
          <a:bodyPr/>
          <a:lstStyle/>
          <a:p>
            <a:fld id="{C311F08E-D630-914B-8B0E-8564E071AD43}" type="slidenum">
              <a:rPr lang="en-US" smtClean="0"/>
              <a:t>3</a:t>
            </a:fld>
            <a:endParaRPr lang="en-US"/>
          </a:p>
        </p:txBody>
      </p:sp>
    </p:spTree>
    <p:extLst>
      <p:ext uri="{BB962C8B-B14F-4D97-AF65-F5344CB8AC3E}">
        <p14:creationId xmlns:p14="http://schemas.microsoft.com/office/powerpoint/2010/main" val="1119842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Now for incremental predictive validity – the single most important measure of a</a:t>
            </a:r>
            <a:r>
              <a:rPr lang="es-CL" baseline="0" dirty="0" smtClean="0"/>
              <a:t> university admission test’s worth. It is the amount of information an admission test provides above and beyond all other factors considered, such as high school grades and ranking.</a:t>
            </a:r>
            <a:endParaRPr lang="es-CL" dirty="0" smtClean="0"/>
          </a:p>
          <a:p>
            <a:endParaRPr lang="es-CL" dirty="0" smtClean="0"/>
          </a:p>
          <a:p>
            <a:r>
              <a:rPr lang="es-CL" dirty="0" smtClean="0"/>
              <a:t>This is the</a:t>
            </a:r>
            <a:r>
              <a:rPr lang="es-CL" baseline="0" dirty="0" smtClean="0"/>
              <a:t> incremental predictive validity by career for the PSU administered in 2012. Two points are important.</a:t>
            </a:r>
          </a:p>
          <a:p>
            <a:pPr marL="171450" indent="-171450">
              <a:buFontTx/>
              <a:buChar char="-"/>
            </a:pPr>
            <a:r>
              <a:rPr lang="es-CL" baseline="0" dirty="0" smtClean="0"/>
              <a:t>First, the numbers are low. The average incremental predictive validity of the US SAT test is around 8 percent. The PSU approaches 8 percent for only one career – Chemistry and Pharmacy. The PSU average is 2.4 percent.</a:t>
            </a:r>
          </a:p>
          <a:p>
            <a:pPr marL="171450" indent="-171450">
              <a:buFontTx/>
              <a:buChar char="-"/>
            </a:pPr>
            <a:r>
              <a:rPr lang="es-CL" baseline="0" dirty="0" smtClean="0"/>
              <a:t>Second, the variation across careers is large. The PSU is more predictive for technical careers, less so for pure science and engineering degrees, and not at all predictive for some careers, particularly careers for which the curriculum is new and different from secondary school, such as art, architecture, and design. </a:t>
            </a:r>
          </a:p>
          <a:p>
            <a:endParaRPr lang="es-CL" baseline="0" dirty="0" smtClean="0"/>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30</a:t>
            </a:fld>
            <a:endParaRPr lang="en-US"/>
          </a:p>
        </p:txBody>
      </p:sp>
    </p:spTree>
    <p:extLst>
      <p:ext uri="{BB962C8B-B14F-4D97-AF65-F5344CB8AC3E}">
        <p14:creationId xmlns:p14="http://schemas.microsoft.com/office/powerpoint/2010/main" val="1716649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Also</a:t>
            </a:r>
            <a:r>
              <a:rPr lang="es-CL" baseline="0" dirty="0" smtClean="0"/>
              <a:t>, the PSU language test is a poorer predictor than the PSU mathematics test, even for those careers that make more use of language, such as social science, marketing, and journalism. The PSU language test shows zero predictive validity for those careers.</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31</a:t>
            </a:fld>
            <a:endParaRPr lang="en-US"/>
          </a:p>
        </p:txBody>
      </p:sp>
    </p:spTree>
    <p:extLst>
      <p:ext uri="{BB962C8B-B14F-4D97-AF65-F5344CB8AC3E}">
        <p14:creationId xmlns:p14="http://schemas.microsoft.com/office/powerpoint/2010/main" val="1290142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 between subgroups</a:t>
            </a:r>
          </a:p>
          <a:p>
            <a:endParaRPr lang="en-US" dirty="0" smtClean="0"/>
          </a:p>
          <a:p>
            <a:pPr rtl="0"/>
            <a:r>
              <a:rPr lang="en-US" dirty="0" smtClean="0">
                <a:effectLst/>
              </a:rPr>
              <a:t>Differences in scores between population subgroups (e.g., gender, ethnicity, type of school) should respond only to the differences measured by the test construct and not to systematic biases due</a:t>
            </a:r>
            <a:r>
              <a:rPr lang="en-US" baseline="0" dirty="0" smtClean="0">
                <a:effectLst/>
              </a:rPr>
              <a:t> to subgroup membership.</a:t>
            </a:r>
            <a:endParaRPr lang="en-US" dirty="0" smtClean="0">
              <a:effectLst/>
            </a:endParaRPr>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32</a:t>
            </a:fld>
            <a:endParaRPr lang="en-US"/>
          </a:p>
        </p:txBody>
      </p:sp>
    </p:spTree>
    <p:extLst>
      <p:ext uri="{BB962C8B-B14F-4D97-AF65-F5344CB8AC3E}">
        <p14:creationId xmlns:p14="http://schemas.microsoft.com/office/powerpoint/2010/main" val="1604278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p:sp>
      <p:sp>
        <p:nvSpPr>
          <p:cNvPr id="49155" name="2 Marcador de notas"/>
          <p:cNvSpPr>
            <a:spLocks noGrp="1"/>
          </p:cNvSpPr>
          <p:nvPr>
            <p:ph type="body" idx="1"/>
          </p:nvPr>
        </p:nvSpPr>
        <p:spPr bwMode="auto">
          <a:xfrm>
            <a:off x="685480" y="4343144"/>
            <a:ext cx="5487041" cy="41150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mn-lt"/>
                <a:ea typeface="SimSun" charset="0"/>
              </a:rPr>
              <a:t>Average PSU Mathematics score by type of secondary school, 2001</a:t>
            </a:r>
            <a:r>
              <a:rPr lang="en-US" baseline="0" dirty="0" smtClean="0">
                <a:latin typeface="+mn-lt"/>
                <a:ea typeface="SimSun" charset="0"/>
              </a:rPr>
              <a:t> to </a:t>
            </a:r>
            <a:r>
              <a:rPr lang="en-US" dirty="0" smtClean="0">
                <a:latin typeface="+mn-lt"/>
                <a:ea typeface="SimSun" charset="0"/>
              </a:rPr>
              <a:t>2010.</a:t>
            </a:r>
            <a:r>
              <a:rPr lang="en-US" baseline="0" dirty="0" smtClean="0">
                <a:latin typeface="+mn-lt"/>
                <a:ea typeface="SimSun" charset="0"/>
              </a:rPr>
              <a:t> The gap </a:t>
            </a:r>
            <a:r>
              <a:rPr lang="en-US" baseline="0" dirty="0" smtClean="0">
                <a:latin typeface="+mn-lt"/>
                <a:ea typeface="SimSun" charset="0"/>
              </a:rPr>
              <a:t>between </a:t>
            </a:r>
            <a:r>
              <a:rPr lang="en-US" baseline="0" dirty="0" smtClean="0">
                <a:latin typeface="+mn-lt"/>
                <a:ea typeface="SimSun" charset="0"/>
              </a:rPr>
              <a:t>private paid schools and municipal schools was lower in earlier years, with the PAA.</a:t>
            </a:r>
            <a:endParaRPr lang="en-US" dirty="0" smtClean="0">
              <a:latin typeface="+mn-lt"/>
              <a:ea typeface="SimSun" charset="0"/>
            </a:endParaRPr>
          </a:p>
          <a:p>
            <a:endParaRPr lang="en-US" dirty="0" smtClean="0">
              <a:latin typeface="+mn-lt"/>
              <a:ea typeface="SimSun" charset="0"/>
            </a:endParaRPr>
          </a:p>
          <a:p>
            <a:r>
              <a:rPr lang="en-US" dirty="0" smtClean="0">
                <a:latin typeface="+mn-lt"/>
                <a:ea typeface="SimSun" charset="0"/>
              </a:rPr>
              <a:t>The </a:t>
            </a:r>
            <a:r>
              <a:rPr lang="en-US" dirty="0">
                <a:latin typeface="+mn-lt"/>
                <a:ea typeface="SimSun" charset="0"/>
              </a:rPr>
              <a:t>green </a:t>
            </a:r>
            <a:r>
              <a:rPr lang="en-US" dirty="0" smtClean="0">
                <a:latin typeface="+mn-lt"/>
                <a:ea typeface="SimSun" charset="0"/>
              </a:rPr>
              <a:t>bars represent </a:t>
            </a:r>
            <a:r>
              <a:rPr lang="en-US" dirty="0">
                <a:latin typeface="+mn-lt"/>
                <a:ea typeface="SimSun" charset="0"/>
              </a:rPr>
              <a:t>the average scores of private </a:t>
            </a:r>
            <a:r>
              <a:rPr lang="en-US" dirty="0" smtClean="0">
                <a:latin typeface="+mn-lt"/>
                <a:ea typeface="SimSun" charset="0"/>
              </a:rPr>
              <a:t>paid scientific-humanities </a:t>
            </a:r>
            <a:r>
              <a:rPr lang="en-US" dirty="0">
                <a:latin typeface="+mn-lt"/>
                <a:ea typeface="SimSun" charset="0"/>
              </a:rPr>
              <a:t>students in the math test; </a:t>
            </a:r>
            <a:endParaRPr lang="en-US" dirty="0" smtClean="0">
              <a:latin typeface="+mn-lt"/>
              <a:ea typeface="SimSun" charset="0"/>
            </a:endParaRPr>
          </a:p>
          <a:p>
            <a:r>
              <a:rPr lang="en-US" dirty="0" smtClean="0">
                <a:latin typeface="+mn-lt"/>
                <a:ea typeface="SimSun" charset="0"/>
              </a:rPr>
              <a:t>The </a:t>
            </a:r>
            <a:r>
              <a:rPr lang="en-US" dirty="0">
                <a:latin typeface="+mn-lt"/>
                <a:ea typeface="SimSun" charset="0"/>
              </a:rPr>
              <a:t>yellow </a:t>
            </a:r>
            <a:r>
              <a:rPr lang="en-US" dirty="0" smtClean="0">
                <a:latin typeface="+mn-lt"/>
                <a:ea typeface="SimSun" charset="0"/>
              </a:rPr>
              <a:t>bars</a:t>
            </a:r>
            <a:r>
              <a:rPr lang="en-US" baseline="0" dirty="0" smtClean="0">
                <a:latin typeface="+mn-lt"/>
                <a:ea typeface="SimSun" charset="0"/>
              </a:rPr>
              <a:t> represent</a:t>
            </a:r>
            <a:r>
              <a:rPr lang="en-US" dirty="0" smtClean="0">
                <a:latin typeface="+mn-lt"/>
                <a:ea typeface="SimSun" charset="0"/>
              </a:rPr>
              <a:t> </a:t>
            </a:r>
            <a:r>
              <a:rPr lang="en-US" dirty="0">
                <a:latin typeface="+mn-lt"/>
                <a:ea typeface="SimSun" charset="0"/>
              </a:rPr>
              <a:t>the </a:t>
            </a:r>
            <a:r>
              <a:rPr lang="en-US" dirty="0" smtClean="0">
                <a:latin typeface="+mn-lt"/>
                <a:ea typeface="SimSun" charset="0"/>
              </a:rPr>
              <a:t>municipal school scientific-humanities</a:t>
            </a:r>
            <a:r>
              <a:rPr lang="en-US" baseline="0" dirty="0" smtClean="0">
                <a:latin typeface="+mn-lt"/>
                <a:ea typeface="SimSun" charset="0"/>
              </a:rPr>
              <a:t> students</a:t>
            </a:r>
            <a:r>
              <a:rPr lang="en-US" dirty="0" smtClean="0">
                <a:latin typeface="+mn-lt"/>
                <a:ea typeface="SimSun" charset="0"/>
              </a:rPr>
              <a:t> </a:t>
            </a:r>
            <a:r>
              <a:rPr lang="en-US" dirty="0">
                <a:latin typeface="+mn-lt"/>
                <a:ea typeface="SimSun" charset="0"/>
              </a:rPr>
              <a:t>and the red represent the </a:t>
            </a:r>
            <a:r>
              <a:rPr lang="en-US" dirty="0" smtClean="0">
                <a:latin typeface="+mn-lt"/>
                <a:ea typeface="SimSun" charset="0"/>
              </a:rPr>
              <a:t>technical</a:t>
            </a:r>
            <a:r>
              <a:rPr lang="en-US" baseline="0" dirty="0" smtClean="0">
                <a:latin typeface="+mn-lt"/>
                <a:ea typeface="SimSun" charset="0"/>
              </a:rPr>
              <a:t>-professional</a:t>
            </a:r>
            <a:r>
              <a:rPr lang="en-US" dirty="0" smtClean="0">
                <a:latin typeface="+mn-lt"/>
                <a:ea typeface="SimSun" charset="0"/>
              </a:rPr>
              <a:t> </a:t>
            </a:r>
            <a:r>
              <a:rPr lang="en-US" dirty="0">
                <a:latin typeface="+mn-lt"/>
                <a:ea typeface="SimSun" charset="0"/>
              </a:rPr>
              <a:t>students.  </a:t>
            </a:r>
            <a:endParaRPr lang="en-US" dirty="0" smtClean="0">
              <a:latin typeface="+mn-lt"/>
              <a:ea typeface="SimSun" charset="0"/>
            </a:endParaRPr>
          </a:p>
          <a:p>
            <a:r>
              <a:rPr lang="es-CL" dirty="0" smtClean="0">
                <a:latin typeface="+mn-lt"/>
                <a:ea typeface="SimSun" charset="0"/>
              </a:rPr>
              <a:t>Notice:</a:t>
            </a:r>
            <a:r>
              <a:rPr lang="es-CL" baseline="0" dirty="0" smtClean="0">
                <a:latin typeface="+mn-lt"/>
                <a:ea typeface="SimSun" charset="0"/>
              </a:rPr>
              <a:t>  </a:t>
            </a:r>
          </a:p>
          <a:p>
            <a:pPr marL="228600" indent="-228600">
              <a:buAutoNum type="arabicParenR"/>
            </a:pPr>
            <a:r>
              <a:rPr lang="es-CL" baseline="0" dirty="0" smtClean="0">
                <a:latin typeface="+mn-lt"/>
                <a:ea typeface="SimSun" charset="0"/>
              </a:rPr>
              <a:t>private school student scores have increased over time while municipal school student score have not; and</a:t>
            </a:r>
          </a:p>
          <a:p>
            <a:pPr marL="228600" indent="-228600">
              <a:buAutoNum type="arabicParenR"/>
            </a:pPr>
            <a:r>
              <a:rPr lang="es-CL" baseline="0" dirty="0" smtClean="0">
                <a:latin typeface="+mn-lt"/>
                <a:ea typeface="SimSun" charset="0"/>
              </a:rPr>
              <a:t>the scores of municipal scientific-humanities students have risen while those of technical-professional have fallen</a:t>
            </a:r>
            <a:endParaRPr lang="es-CL" dirty="0">
              <a:latin typeface="+mn-lt"/>
              <a:ea typeface="SimSun" charset="0"/>
            </a:endParaRPr>
          </a:p>
        </p:txBody>
      </p:sp>
      <p:sp>
        <p:nvSpPr>
          <p:cNvPr id="49156" name="3 Marcador de fecha"/>
          <p:cNvSpPr>
            <a:spLocks noGrp="1"/>
          </p:cNvSpPr>
          <p:nvPr>
            <p:ph type="dt" sz="quarter" idx="1"/>
          </p:nvPr>
        </p:nvSpPr>
        <p:spPr>
          <a:noFill/>
        </p:spPr>
        <p:txBody>
          <a:bodyPr/>
          <a:lstStyle>
            <a:lvl1pPr eaLnBrk="0" hangingPunct="0">
              <a:defRPr sz="3000">
                <a:solidFill>
                  <a:schemeClr val="tx1"/>
                </a:solidFill>
                <a:latin typeface="Arial" charset="0"/>
                <a:ea typeface="SimSun" charset="0"/>
                <a:cs typeface="SimSun" charset="0"/>
              </a:defRPr>
            </a:lvl1pPr>
            <a:lvl2pPr marL="742950" indent="-285750" eaLnBrk="0" hangingPunct="0">
              <a:defRPr sz="3000">
                <a:solidFill>
                  <a:schemeClr val="tx1"/>
                </a:solidFill>
                <a:latin typeface="Arial" charset="0"/>
                <a:ea typeface="SimSun" charset="0"/>
                <a:cs typeface="SimSun" charset="0"/>
              </a:defRPr>
            </a:lvl2pPr>
            <a:lvl3pPr marL="1143000" indent="-228600" eaLnBrk="0" hangingPunct="0">
              <a:defRPr sz="3000">
                <a:solidFill>
                  <a:schemeClr val="tx1"/>
                </a:solidFill>
                <a:latin typeface="Arial" charset="0"/>
                <a:ea typeface="SimSun" charset="0"/>
                <a:cs typeface="SimSun" charset="0"/>
              </a:defRPr>
            </a:lvl3pPr>
            <a:lvl4pPr marL="1600200" indent="-228600" eaLnBrk="0" hangingPunct="0">
              <a:defRPr sz="3000">
                <a:solidFill>
                  <a:schemeClr val="tx1"/>
                </a:solidFill>
                <a:latin typeface="Arial" charset="0"/>
                <a:ea typeface="SimSun" charset="0"/>
                <a:cs typeface="SimSun" charset="0"/>
              </a:defRPr>
            </a:lvl4pPr>
            <a:lvl5pPr marL="2057400" indent="-228600" eaLnBrk="0" hangingPunct="0">
              <a:defRPr sz="30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30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30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30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3000">
                <a:solidFill>
                  <a:schemeClr val="tx1"/>
                </a:solidFill>
                <a:latin typeface="Arial" charset="0"/>
                <a:ea typeface="SimSun" charset="0"/>
                <a:cs typeface="SimSun" charset="0"/>
              </a:defRPr>
            </a:lvl9pPr>
          </a:lstStyle>
          <a:p>
            <a:pPr eaLnBrk="1" hangingPunct="1"/>
            <a:fld id="{3F94B9AD-7B51-EA41-B794-22FD16EC88D2}" type="datetime1">
              <a:rPr lang="en-US" sz="1800"/>
              <a:pPr eaLnBrk="1" hangingPunct="1"/>
              <a:t>1/9/17</a:t>
            </a:fld>
            <a:endParaRPr lang="en-US" sz="1800"/>
          </a:p>
        </p:txBody>
      </p:sp>
      <p:sp>
        <p:nvSpPr>
          <p:cNvPr id="49157" name="4 Marcador de número de diapositiva"/>
          <p:cNvSpPr>
            <a:spLocks noGrp="1"/>
          </p:cNvSpPr>
          <p:nvPr>
            <p:ph type="sldNum" sz="quarter" idx="5"/>
          </p:nvPr>
        </p:nvSpPr>
        <p:spPr>
          <a:noFill/>
        </p:spPr>
        <p:txBody>
          <a:bodyPr/>
          <a:lstStyle>
            <a:lvl1pPr eaLnBrk="0" hangingPunct="0">
              <a:defRPr sz="3000">
                <a:solidFill>
                  <a:schemeClr val="tx1"/>
                </a:solidFill>
                <a:latin typeface="Arial" charset="0"/>
                <a:ea typeface="SimSun" charset="0"/>
                <a:cs typeface="SimSun" charset="0"/>
              </a:defRPr>
            </a:lvl1pPr>
            <a:lvl2pPr marL="742950" indent="-285750" eaLnBrk="0" hangingPunct="0">
              <a:defRPr sz="3000">
                <a:solidFill>
                  <a:schemeClr val="tx1"/>
                </a:solidFill>
                <a:latin typeface="Arial" charset="0"/>
                <a:ea typeface="SimSun" charset="0"/>
                <a:cs typeface="SimSun" charset="0"/>
              </a:defRPr>
            </a:lvl2pPr>
            <a:lvl3pPr marL="1143000" indent="-228600" eaLnBrk="0" hangingPunct="0">
              <a:defRPr sz="3000">
                <a:solidFill>
                  <a:schemeClr val="tx1"/>
                </a:solidFill>
                <a:latin typeface="Arial" charset="0"/>
                <a:ea typeface="SimSun" charset="0"/>
                <a:cs typeface="SimSun" charset="0"/>
              </a:defRPr>
            </a:lvl3pPr>
            <a:lvl4pPr marL="1600200" indent="-228600" eaLnBrk="0" hangingPunct="0">
              <a:defRPr sz="3000">
                <a:solidFill>
                  <a:schemeClr val="tx1"/>
                </a:solidFill>
                <a:latin typeface="Arial" charset="0"/>
                <a:ea typeface="SimSun" charset="0"/>
                <a:cs typeface="SimSun" charset="0"/>
              </a:defRPr>
            </a:lvl4pPr>
            <a:lvl5pPr marL="2057400" indent="-228600" eaLnBrk="0" hangingPunct="0">
              <a:defRPr sz="3000">
                <a:solidFill>
                  <a:schemeClr val="tx1"/>
                </a:solidFill>
                <a:latin typeface="Arial" charset="0"/>
                <a:ea typeface="SimSun" charset="0"/>
                <a:cs typeface="SimSun" charset="0"/>
              </a:defRPr>
            </a:lvl5pPr>
            <a:lvl6pPr marL="2514600" indent="-228600" eaLnBrk="0" fontAlgn="base" hangingPunct="0">
              <a:spcBef>
                <a:spcPct val="0"/>
              </a:spcBef>
              <a:spcAft>
                <a:spcPct val="0"/>
              </a:spcAft>
              <a:defRPr sz="3000">
                <a:solidFill>
                  <a:schemeClr val="tx1"/>
                </a:solidFill>
                <a:latin typeface="Arial" charset="0"/>
                <a:ea typeface="SimSun" charset="0"/>
                <a:cs typeface="SimSun" charset="0"/>
              </a:defRPr>
            </a:lvl6pPr>
            <a:lvl7pPr marL="2971800" indent="-228600" eaLnBrk="0" fontAlgn="base" hangingPunct="0">
              <a:spcBef>
                <a:spcPct val="0"/>
              </a:spcBef>
              <a:spcAft>
                <a:spcPct val="0"/>
              </a:spcAft>
              <a:defRPr sz="3000">
                <a:solidFill>
                  <a:schemeClr val="tx1"/>
                </a:solidFill>
                <a:latin typeface="Arial" charset="0"/>
                <a:ea typeface="SimSun" charset="0"/>
                <a:cs typeface="SimSun" charset="0"/>
              </a:defRPr>
            </a:lvl7pPr>
            <a:lvl8pPr marL="3429000" indent="-228600" eaLnBrk="0" fontAlgn="base" hangingPunct="0">
              <a:spcBef>
                <a:spcPct val="0"/>
              </a:spcBef>
              <a:spcAft>
                <a:spcPct val="0"/>
              </a:spcAft>
              <a:defRPr sz="3000">
                <a:solidFill>
                  <a:schemeClr val="tx1"/>
                </a:solidFill>
                <a:latin typeface="Arial" charset="0"/>
                <a:ea typeface="SimSun" charset="0"/>
                <a:cs typeface="SimSun" charset="0"/>
              </a:defRPr>
            </a:lvl8pPr>
            <a:lvl9pPr marL="3886200" indent="-228600" eaLnBrk="0" fontAlgn="base" hangingPunct="0">
              <a:spcBef>
                <a:spcPct val="0"/>
              </a:spcBef>
              <a:spcAft>
                <a:spcPct val="0"/>
              </a:spcAft>
              <a:defRPr sz="3000">
                <a:solidFill>
                  <a:schemeClr val="tx1"/>
                </a:solidFill>
                <a:latin typeface="Arial" charset="0"/>
                <a:ea typeface="SimSun" charset="0"/>
                <a:cs typeface="SimSun" charset="0"/>
              </a:defRPr>
            </a:lvl9pPr>
          </a:lstStyle>
          <a:p>
            <a:pPr eaLnBrk="1" hangingPunct="1"/>
            <a:fld id="{0273F89A-C283-7F48-967E-ED1153B5A36F}" type="slidenum">
              <a:rPr lang="en-US" sz="1800"/>
              <a:pPr eaLnBrk="1" hangingPunct="1"/>
              <a:t>33</a:t>
            </a:fld>
            <a:endParaRPr lang="en-US" sz="18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of the content of a test has been covered in secondary school?</a:t>
            </a:r>
            <a:br>
              <a:rPr lang="en-US" dirty="0" smtClean="0"/>
            </a:br>
            <a:endParaRPr lang="en-US" altLang="en-US" sz="1200" dirty="0" smtClean="0">
              <a:solidFill>
                <a:srgbClr val="000000"/>
              </a:solidFill>
            </a:endParaRPr>
          </a:p>
          <a:p>
            <a:r>
              <a:rPr lang="en-US" altLang="en-US" sz="1200" dirty="0" smtClean="0">
                <a:solidFill>
                  <a:srgbClr val="000000"/>
                </a:solidFill>
              </a:rPr>
              <a:t>Opportunity</a:t>
            </a:r>
            <a:r>
              <a:rPr lang="en-US" altLang="en-US" sz="1200" baseline="0" dirty="0" smtClean="0">
                <a:solidFill>
                  <a:srgbClr val="000000"/>
                </a:solidFill>
              </a:rPr>
              <a:t> to learn is required for fairness. It is also needed for social efficiency in societies where the return on the investment in education is high, like in Chile</a:t>
            </a:r>
            <a:endParaRPr lang="en-US" altLang="en-US" sz="1200" dirty="0">
              <a:solidFill>
                <a:srgbClr val="000000"/>
              </a:solidFill>
            </a:endParaRPr>
          </a:p>
        </p:txBody>
      </p:sp>
      <p:sp>
        <p:nvSpPr>
          <p:cNvPr id="4" name="Slide Number Placeholder 3"/>
          <p:cNvSpPr>
            <a:spLocks noGrp="1"/>
          </p:cNvSpPr>
          <p:nvPr>
            <p:ph type="sldNum" sz="quarter" idx="10"/>
          </p:nvPr>
        </p:nvSpPr>
        <p:spPr/>
        <p:txBody>
          <a:bodyPr/>
          <a:lstStyle/>
          <a:p>
            <a:fld id="{C311F08E-D630-914B-8B0E-8564E071AD43}" type="slidenum">
              <a:rPr lang="en-US" smtClean="0"/>
              <a:t>34</a:t>
            </a:fld>
            <a:endParaRPr lang="en-US"/>
          </a:p>
        </p:txBody>
      </p:sp>
    </p:spTree>
    <p:extLst>
      <p:ext uri="{BB962C8B-B14F-4D97-AF65-F5344CB8AC3E}">
        <p14:creationId xmlns:p14="http://schemas.microsoft.com/office/powerpoint/2010/main" val="3577415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Content coverage  - values between 0% and 100%</a:t>
            </a:r>
          </a:p>
          <a:p>
            <a:endParaRPr lang="en-US" dirty="0" smtClean="0"/>
          </a:p>
          <a:p>
            <a:r>
              <a:rPr lang="en-US" dirty="0" smtClean="0"/>
              <a:t>Thorough coverage of the secondary school curriculum matters more in highly accretive subjects, such as mathematics or music. It matters much less in subjects that start at the university level, such as architecture, medicine, or education.</a:t>
            </a:r>
          </a:p>
        </p:txBody>
      </p:sp>
      <p:sp>
        <p:nvSpPr>
          <p:cNvPr id="4" name="Slide Number Placeholder 3"/>
          <p:cNvSpPr>
            <a:spLocks noGrp="1"/>
          </p:cNvSpPr>
          <p:nvPr>
            <p:ph type="sldNum" sz="quarter" idx="10"/>
          </p:nvPr>
        </p:nvSpPr>
        <p:spPr/>
        <p:txBody>
          <a:bodyPr/>
          <a:lstStyle/>
          <a:p>
            <a:fld id="{C311F08E-D630-914B-8B0E-8564E071AD43}" type="slidenum">
              <a:rPr lang="en-US" smtClean="0"/>
              <a:t>35</a:t>
            </a:fld>
            <a:endParaRPr lang="en-US"/>
          </a:p>
        </p:txBody>
      </p:sp>
    </p:spTree>
    <p:extLst>
      <p:ext uri="{BB962C8B-B14F-4D97-AF65-F5344CB8AC3E}">
        <p14:creationId xmlns:p14="http://schemas.microsoft.com/office/powerpoint/2010/main" val="35774152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With</a:t>
            </a:r>
            <a:r>
              <a:rPr lang="en-US" sz="1200" baseline="0" dirty="0" smtClean="0">
                <a:solidFill>
                  <a:schemeClr val="tx1"/>
                </a:solidFill>
              </a:rPr>
              <a:t> an achievement test, </a:t>
            </a:r>
            <a:r>
              <a:rPr lang="en-US" sz="1200" baseline="0" dirty="0" smtClean="0">
                <a:solidFill>
                  <a:srgbClr val="000000"/>
                </a:solidFill>
              </a:rPr>
              <a:t>i</a:t>
            </a:r>
            <a:r>
              <a:rPr lang="en-US" sz="1200" dirty="0" smtClean="0">
                <a:solidFill>
                  <a:srgbClr val="000000"/>
                </a:solidFill>
              </a:rPr>
              <a:t>t is not fair to expect students to have mastered content to which they have not been exposed ... or compare students who have been exposed to the content with others who have not.</a:t>
            </a:r>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36</a:t>
            </a:fld>
            <a:endParaRPr lang="en-US"/>
          </a:p>
        </p:txBody>
      </p:sp>
    </p:spTree>
    <p:extLst>
      <p:ext uri="{BB962C8B-B14F-4D97-AF65-F5344CB8AC3E}">
        <p14:creationId xmlns:p14="http://schemas.microsoft.com/office/powerpoint/2010/main" val="18137766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The</a:t>
            </a:r>
            <a:r>
              <a:rPr lang="es-CL" baseline="0" dirty="0" smtClean="0"/>
              <a:t> Chilean Education Ministry conducted a content coverage survey in 2012. Only around a quarter of secondary schools covered the entire curriculum – as was required – in either mathematics or language. </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37</a:t>
            </a:fld>
            <a:endParaRPr lang="en-US"/>
          </a:p>
        </p:txBody>
      </p:sp>
    </p:spTree>
    <p:extLst>
      <p:ext uri="{BB962C8B-B14F-4D97-AF65-F5344CB8AC3E}">
        <p14:creationId xmlns:p14="http://schemas.microsoft.com/office/powerpoint/2010/main" val="2263144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CL" dirty="0" smtClean="0"/>
              <a:t>This chart</a:t>
            </a:r>
            <a:r>
              <a:rPr lang="es-CL" baseline="0" dirty="0" smtClean="0"/>
              <a:t> shows the earnings premium in a column chart. Chile is on the extreme right. Not only is the higher education earnings premium the highest in the world, the earnings premium of the highest degrees</a:t>
            </a:r>
            <a:r>
              <a:rPr lang="en-US" baseline="0" dirty="0" smtClean="0"/>
              <a:t>—</a:t>
            </a:r>
            <a:r>
              <a:rPr lang="es-CL" baseline="0" dirty="0" smtClean="0"/>
              <a:t>masters, PhD, or equivalent</a:t>
            </a:r>
            <a:r>
              <a:rPr lang="en-US" baseline="0" dirty="0" smtClean="0"/>
              <a:t>—</a:t>
            </a:r>
            <a:r>
              <a:rPr lang="es-CL" baseline="0" dirty="0" smtClean="0"/>
              <a:t>is twice that of a bachelor’s degree. For Chile, it is, literally, off the chart.</a:t>
            </a:r>
            <a:endParaRPr lang="es-CL" dirty="0" smtClean="0"/>
          </a:p>
        </p:txBody>
      </p:sp>
      <p:sp>
        <p:nvSpPr>
          <p:cNvPr id="4" name="Slide Number Placeholder 3"/>
          <p:cNvSpPr>
            <a:spLocks noGrp="1"/>
          </p:cNvSpPr>
          <p:nvPr>
            <p:ph type="sldNum" sz="quarter" idx="10"/>
          </p:nvPr>
        </p:nvSpPr>
        <p:spPr/>
        <p:txBody>
          <a:bodyPr/>
          <a:lstStyle/>
          <a:p>
            <a:fld id="{C311F08E-D630-914B-8B0E-8564E071AD43}" type="slidenum">
              <a:rPr lang="en-US" smtClean="0"/>
              <a:t>38</a:t>
            </a:fld>
            <a:endParaRPr lang="en-US"/>
          </a:p>
        </p:txBody>
      </p:sp>
    </p:spTree>
    <p:extLst>
      <p:ext uri="{BB962C8B-B14F-4D97-AF65-F5344CB8AC3E}">
        <p14:creationId xmlns:p14="http://schemas.microsoft.com/office/powerpoint/2010/main" val="3360984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Return on higher education investment</a:t>
            </a:r>
          </a:p>
          <a:p>
            <a:r>
              <a:rPr lang="es-CL" dirty="0" smtClean="0"/>
              <a:t>The returns to investment in higher education in Chile are proportionally the highest among 35 OECD countries.  </a:t>
            </a:r>
          </a:p>
          <a:p>
            <a:r>
              <a:rPr lang="es-CL" dirty="0" smtClean="0"/>
              <a:t>These are huge and important investments; it is important to make them fairly and</a:t>
            </a:r>
            <a:r>
              <a:rPr lang="es-CL" baseline="0" dirty="0" smtClean="0"/>
              <a:t> efficiently. </a:t>
            </a:r>
            <a:endParaRPr lang="es-CL" dirty="0" smtClean="0"/>
          </a:p>
          <a:p>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40</a:t>
            </a:fld>
            <a:endParaRPr lang="en-US"/>
          </a:p>
        </p:txBody>
      </p:sp>
    </p:spTree>
    <p:extLst>
      <p:ext uri="{BB962C8B-B14F-4D97-AF65-F5344CB8AC3E}">
        <p14:creationId xmlns:p14="http://schemas.microsoft.com/office/powerpoint/2010/main" val="757284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Achievement tests in general use</a:t>
            </a:r>
          </a:p>
          <a:p>
            <a:pPr algn="l"/>
            <a:endParaRPr lang="en-US" sz="1200" dirty="0" smtClean="0"/>
          </a:p>
          <a:p>
            <a:pPr algn="l"/>
            <a:r>
              <a:rPr lang="en-US" sz="1200" dirty="0" smtClean="0"/>
              <a:t>Purpose:  to measure</a:t>
            </a:r>
            <a:r>
              <a:rPr lang="en-US" sz="1200" baseline="0" dirty="0" smtClean="0"/>
              <a:t> mastery of content and skills</a:t>
            </a:r>
            <a:endParaRPr lang="en-US" sz="1200" dirty="0" smtClean="0"/>
          </a:p>
          <a:p>
            <a:pPr algn="l"/>
            <a:r>
              <a:rPr lang="en-US" sz="1200" dirty="0" smtClean="0"/>
              <a:t>Developed using:  using the curriculum as the basis for</a:t>
            </a:r>
            <a:r>
              <a:rPr lang="en-US" sz="1200" baseline="0" dirty="0" smtClean="0"/>
              <a:t> test development. A key issue is alignment of the content of the test with the content of the curriculum</a:t>
            </a:r>
          </a:p>
          <a:p>
            <a:pPr algn="l"/>
            <a:r>
              <a:rPr lang="en-US" sz="1200" baseline="0" dirty="0" smtClean="0"/>
              <a:t>Almost all teacher-made classroom tests are achievement tests</a:t>
            </a:r>
          </a:p>
        </p:txBody>
      </p:sp>
      <p:sp>
        <p:nvSpPr>
          <p:cNvPr id="4" name="Slide Number Placeholder 3"/>
          <p:cNvSpPr>
            <a:spLocks noGrp="1"/>
          </p:cNvSpPr>
          <p:nvPr>
            <p:ph type="sldNum" sz="quarter" idx="10"/>
          </p:nvPr>
        </p:nvSpPr>
        <p:spPr/>
        <p:txBody>
          <a:bodyPr/>
          <a:lstStyle/>
          <a:p>
            <a:fld id="{C311F08E-D630-914B-8B0E-8564E071AD43}" type="slidenum">
              <a:rPr lang="en-US" smtClean="0"/>
              <a:t>4</a:t>
            </a:fld>
            <a:endParaRPr lang="en-US"/>
          </a:p>
        </p:txBody>
      </p:sp>
    </p:spTree>
    <p:extLst>
      <p:ext uri="{BB962C8B-B14F-4D97-AF65-F5344CB8AC3E}">
        <p14:creationId xmlns:p14="http://schemas.microsoft.com/office/powerpoint/2010/main" val="3867917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smtClean="0"/>
              <a:t>Achievement tests in</a:t>
            </a:r>
            <a:r>
              <a:rPr lang="en-US" sz="1200" baseline="0" dirty="0" smtClean="0"/>
              <a:t> the context of</a:t>
            </a:r>
            <a:r>
              <a:rPr lang="en-US" sz="1200" dirty="0" smtClean="0"/>
              <a:t> university entry</a:t>
            </a:r>
          </a:p>
          <a:p>
            <a:pPr algn="l"/>
            <a:endParaRPr lang="en-US" sz="1200" dirty="0" smtClean="0"/>
          </a:p>
          <a:p>
            <a:pPr algn="l"/>
            <a:r>
              <a:rPr lang="en-US" sz="1200" dirty="0" smtClean="0"/>
              <a:t>How validated:  through alignment</a:t>
            </a:r>
            <a:r>
              <a:rPr lang="en-US" sz="1200" baseline="0" dirty="0" smtClean="0"/>
              <a:t> with secondary school curriculum</a:t>
            </a:r>
          </a:p>
          <a:p>
            <a:pPr algn="l"/>
            <a:r>
              <a:rPr lang="en-US" sz="1200" dirty="0" smtClean="0"/>
              <a:t>Correlated with other measures, such as high school grades</a:t>
            </a:r>
            <a:r>
              <a:rPr lang="en-US" sz="1200" baseline="0" dirty="0" smtClean="0"/>
              <a:t> and rank</a:t>
            </a:r>
            <a:endParaRPr lang="en-US" sz="1200" dirty="0" smtClean="0"/>
          </a:p>
          <a:p>
            <a:r>
              <a:rPr lang="en-US" dirty="0" smtClean="0"/>
              <a:t>Fairness assumes that </a:t>
            </a:r>
            <a:r>
              <a:rPr lang="en-US" b="1" dirty="0" smtClean="0"/>
              <a:t>all students</a:t>
            </a:r>
            <a:r>
              <a:rPr lang="en-US" b="1" baseline="0" dirty="0" smtClean="0"/>
              <a:t> </a:t>
            </a:r>
            <a:r>
              <a:rPr lang="en-US" b="1" dirty="0" smtClean="0"/>
              <a:t>have had the same opportunity to learn content</a:t>
            </a:r>
          </a:p>
          <a:p>
            <a:r>
              <a:rPr lang="en-US" dirty="0" smtClean="0"/>
              <a:t>Coachable – somewhat,</a:t>
            </a:r>
            <a:r>
              <a:rPr lang="en-US" baseline="0" dirty="0" smtClean="0"/>
              <a:t> content domain</a:t>
            </a:r>
            <a:r>
              <a:rPr lang="en-US" dirty="0" smtClean="0"/>
              <a:t> is known in advance</a:t>
            </a:r>
            <a:endParaRPr lang="en-US" dirty="0"/>
          </a:p>
        </p:txBody>
      </p:sp>
      <p:sp>
        <p:nvSpPr>
          <p:cNvPr id="4" name="Slide Number Placeholder 3"/>
          <p:cNvSpPr>
            <a:spLocks noGrp="1"/>
          </p:cNvSpPr>
          <p:nvPr>
            <p:ph type="sldNum" sz="quarter" idx="10"/>
          </p:nvPr>
        </p:nvSpPr>
        <p:spPr/>
        <p:txBody>
          <a:bodyPr/>
          <a:lstStyle/>
          <a:p>
            <a:fld id="{C311F08E-D630-914B-8B0E-8564E071AD43}" type="slidenum">
              <a:rPr lang="en-US" smtClean="0"/>
              <a:t>5</a:t>
            </a:fld>
            <a:endParaRPr lang="en-US"/>
          </a:p>
        </p:txBody>
      </p:sp>
    </p:spTree>
    <p:extLst>
      <p:ext uri="{BB962C8B-B14F-4D97-AF65-F5344CB8AC3E}">
        <p14:creationId xmlns:p14="http://schemas.microsoft.com/office/powerpoint/2010/main" val="386791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Second type</a:t>
            </a:r>
            <a:r>
              <a:rPr lang="es-CL" baseline="0" dirty="0" smtClean="0"/>
              <a:t> of test:   </a:t>
            </a:r>
            <a:r>
              <a:rPr lang="es-CL" dirty="0" smtClean="0"/>
              <a:t>Aptitude</a:t>
            </a:r>
            <a:r>
              <a:rPr lang="es-CL" baseline="0" dirty="0" smtClean="0"/>
              <a:t> tests – History</a:t>
            </a:r>
            <a:endParaRPr lang="es-CL" dirty="0" smtClean="0"/>
          </a:p>
          <a:p>
            <a:r>
              <a:rPr lang="es-CL" dirty="0" smtClean="0"/>
              <a:t>1890s – A. Binet &amp; T. Simon (France)</a:t>
            </a:r>
          </a:p>
          <a:p>
            <a:r>
              <a:rPr lang="es-CL" dirty="0" smtClean="0"/>
              <a:t>Pre-school children with mental disabilities</a:t>
            </a:r>
          </a:p>
          <a:p>
            <a:r>
              <a:rPr lang="es-CL" dirty="0" smtClean="0"/>
              <a:t>	- achievement test not possible</a:t>
            </a:r>
          </a:p>
          <a:p>
            <a:r>
              <a:rPr lang="es-CL" dirty="0" smtClean="0"/>
              <a:t>	- developed content-free test of mental abilities</a:t>
            </a:r>
          </a:p>
          <a:p>
            <a:r>
              <a:rPr lang="es-CL" dirty="0" smtClean="0"/>
              <a:t>(association, attention, memory, motor skills, reasoning)</a:t>
            </a:r>
            <a:r>
              <a:rPr lang="es-CL" baseline="0" dirty="0" smtClean="0"/>
              <a:t> </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6</a:t>
            </a:fld>
            <a:endParaRPr lang="en-US"/>
          </a:p>
        </p:txBody>
      </p:sp>
    </p:spTree>
    <p:extLst>
      <p:ext uri="{BB962C8B-B14F-4D97-AF65-F5344CB8AC3E}">
        <p14:creationId xmlns:p14="http://schemas.microsoft.com/office/powerpoint/2010/main" val="137607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L" dirty="0" smtClean="0"/>
              <a:t>Aptitude tests - History</a:t>
            </a:r>
          </a:p>
          <a:p>
            <a:endParaRPr lang="es-CL" dirty="0" smtClean="0"/>
          </a:p>
          <a:p>
            <a:r>
              <a:rPr lang="es-CL" dirty="0" smtClean="0"/>
              <a:t>1917 – Adapted by U.S. Army to select, assign soldiers in First World War</a:t>
            </a:r>
          </a:p>
          <a:p>
            <a:pPr marL="171450" indent="-171450">
              <a:buFontTx/>
              <a:buChar char="-"/>
            </a:pPr>
            <a:r>
              <a:rPr lang="es-CL" dirty="0" smtClean="0"/>
              <a:t>United</a:t>
            </a:r>
            <a:r>
              <a:rPr lang="es-CL" baseline="0" dirty="0" smtClean="0"/>
              <a:t> States entered the war late, Paris was under threat, and needed to mobilize very quickly</a:t>
            </a:r>
          </a:p>
          <a:p>
            <a:pPr marL="0" indent="0">
              <a:buFontTx/>
              <a:buNone/>
            </a:pPr>
            <a:r>
              <a:rPr lang="es-CL" baseline="0" dirty="0" smtClean="0"/>
              <a:t>[picture is a recruitment poster for the war]</a:t>
            </a:r>
            <a:endParaRPr lang="es-CL" dirty="0"/>
          </a:p>
        </p:txBody>
      </p:sp>
      <p:sp>
        <p:nvSpPr>
          <p:cNvPr id="4" name="Slide Number Placeholder 3"/>
          <p:cNvSpPr>
            <a:spLocks noGrp="1"/>
          </p:cNvSpPr>
          <p:nvPr>
            <p:ph type="sldNum" sz="quarter" idx="10"/>
          </p:nvPr>
        </p:nvSpPr>
        <p:spPr/>
        <p:txBody>
          <a:bodyPr/>
          <a:lstStyle/>
          <a:p>
            <a:fld id="{C311F08E-D630-914B-8B0E-8564E071AD43}" type="slidenum">
              <a:rPr lang="en-US" smtClean="0"/>
              <a:t>7</a:t>
            </a:fld>
            <a:endParaRPr lang="en-US"/>
          </a:p>
        </p:txBody>
      </p:sp>
    </p:spTree>
    <p:extLst>
      <p:ext uri="{BB962C8B-B14F-4D97-AF65-F5344CB8AC3E}">
        <p14:creationId xmlns:p14="http://schemas.microsoft.com/office/powerpoint/2010/main" val="462057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Aptitude</a:t>
            </a:r>
            <a:r>
              <a:rPr lang="en-US" baseline="0" dirty="0" smtClean="0"/>
              <a:t> tests in general use</a:t>
            </a:r>
            <a:endParaRPr lang="en-US" dirty="0" smtClean="0"/>
          </a:p>
          <a:p>
            <a:pPr algn="l"/>
            <a:endParaRPr lang="en-US" dirty="0" smtClean="0"/>
          </a:p>
          <a:p>
            <a:pPr algn="l"/>
            <a:r>
              <a:rPr lang="en-US" dirty="0" smtClean="0"/>
              <a:t>Purpose:  to predict how much </a:t>
            </a:r>
            <a:r>
              <a:rPr lang="en-US" i="1" dirty="0" smtClean="0"/>
              <a:t>can be </a:t>
            </a:r>
            <a:r>
              <a:rPr lang="en-US" dirty="0" smtClean="0"/>
              <a:t>learned</a:t>
            </a:r>
          </a:p>
          <a:p>
            <a:pPr algn="l"/>
            <a:r>
              <a:rPr lang="en-US" dirty="0" smtClean="0"/>
              <a:t>Developed by:  first analyzing in detail the skills</a:t>
            </a:r>
            <a:r>
              <a:rPr lang="en-US" baseline="0" dirty="0" smtClean="0"/>
              <a:t> needed to succeed in a job; widely used in industry</a:t>
            </a:r>
            <a:endParaRPr lang="en-US" dirty="0" smtClean="0"/>
          </a:p>
          <a:p>
            <a:pPr rtl="0"/>
            <a:r>
              <a:rPr lang="en-US" dirty="0" smtClean="0">
                <a:effectLst/>
              </a:rPr>
              <a:t>Also used to identify talented students or students with special needs</a:t>
            </a:r>
            <a:br>
              <a:rPr lang="en-US" dirty="0" smtClean="0">
                <a:effectLst/>
              </a:rPr>
            </a:br>
            <a:r>
              <a:rPr lang="en-US" dirty="0" smtClean="0">
                <a:effectLst/>
              </a:rPr>
              <a:t>Aptitude tests are also called reasoning or readiness</a:t>
            </a:r>
            <a:r>
              <a:rPr lang="en-US" baseline="0" dirty="0" smtClean="0">
                <a:effectLst/>
              </a:rPr>
              <a:t> tests</a:t>
            </a:r>
            <a:r>
              <a:rPr lang="en-US" dirty="0" smtClean="0">
                <a:effectLst/>
              </a:rPr>
              <a:t/>
            </a:r>
            <a:br>
              <a:rPr lang="en-US" dirty="0" smtClean="0">
                <a:effectLst/>
              </a:rPr>
            </a:br>
            <a:r>
              <a:rPr lang="en-US" dirty="0" smtClean="0">
                <a:effectLst/>
              </a:rPr>
              <a:t>Intelligence tests are a type of aptitude test, still using the scale originally developed by Binet and Simon</a:t>
            </a:r>
          </a:p>
          <a:p>
            <a:pPr algn="l"/>
            <a:r>
              <a:rPr lang="en-US" dirty="0" smtClean="0"/>
              <a:t>	</a:t>
            </a:r>
            <a:endParaRPr lang="en-US" dirty="0"/>
          </a:p>
        </p:txBody>
      </p:sp>
      <p:sp>
        <p:nvSpPr>
          <p:cNvPr id="4" name="Slide Number Placeholder 3"/>
          <p:cNvSpPr>
            <a:spLocks noGrp="1"/>
          </p:cNvSpPr>
          <p:nvPr>
            <p:ph type="sldNum" sz="quarter" idx="10"/>
          </p:nvPr>
        </p:nvSpPr>
        <p:spPr/>
        <p:txBody>
          <a:bodyPr/>
          <a:lstStyle/>
          <a:p>
            <a:fld id="{C311F08E-D630-914B-8B0E-8564E071AD43}" type="slidenum">
              <a:rPr lang="en-US" smtClean="0"/>
              <a:t>8</a:t>
            </a:fld>
            <a:endParaRPr lang="en-US"/>
          </a:p>
        </p:txBody>
      </p:sp>
    </p:spTree>
    <p:extLst>
      <p:ext uri="{BB962C8B-B14F-4D97-AF65-F5344CB8AC3E}">
        <p14:creationId xmlns:p14="http://schemas.microsoft.com/office/powerpoint/2010/main" val="2453275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Aptitude</a:t>
            </a:r>
            <a:r>
              <a:rPr lang="en-US" baseline="0" dirty="0" smtClean="0"/>
              <a:t> tests in the context of university entry</a:t>
            </a:r>
            <a:endParaRPr lang="en-US" dirty="0" smtClean="0"/>
          </a:p>
          <a:p>
            <a:pPr algn="l"/>
            <a:endParaRPr lang="en-US" dirty="0" smtClean="0"/>
          </a:p>
          <a:p>
            <a:pPr algn="l"/>
            <a:r>
              <a:rPr lang="en-US" dirty="0" smtClean="0"/>
              <a:t>How validated:  predictive validity, correlation with future activity (e.g., university grades)</a:t>
            </a:r>
          </a:p>
          <a:p>
            <a:pPr algn="l"/>
            <a:r>
              <a:rPr lang="en-US" dirty="0" smtClean="0"/>
              <a:t>	Fairly content independent</a:t>
            </a:r>
            <a:r>
              <a:rPr lang="en-US" baseline="0" dirty="0" smtClean="0"/>
              <a:t> which means it places little emphasis on content knowledge</a:t>
            </a:r>
            <a:r>
              <a:rPr lang="en-US" dirty="0" smtClean="0"/>
              <a:t>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 content used is basic, broad, commonly available</a:t>
            </a:r>
          </a:p>
          <a:p>
            <a:pPr algn="l"/>
            <a:r>
              <a:rPr lang="en-US" dirty="0" smtClean="0"/>
              <a:t>		… test measures what student does with the content provided</a:t>
            </a:r>
          </a:p>
          <a:p>
            <a:pPr algn="l"/>
            <a:r>
              <a:rPr lang="en-US" dirty="0" smtClean="0"/>
              <a:t>	Not easily coachable </a:t>
            </a:r>
          </a:p>
          <a:p>
            <a:pPr algn="l"/>
            <a:r>
              <a:rPr lang="is-IS" dirty="0" smtClean="0"/>
              <a:t>		…content</a:t>
            </a:r>
            <a:r>
              <a:rPr lang="is-IS" baseline="0" dirty="0" smtClean="0"/>
              <a:t> domain is common knowledge, too broad a domain for focused study</a:t>
            </a:r>
            <a:endParaRPr lang="en-US" dirty="0" smtClean="0"/>
          </a:p>
        </p:txBody>
      </p:sp>
      <p:sp>
        <p:nvSpPr>
          <p:cNvPr id="4" name="Slide Number Placeholder 3"/>
          <p:cNvSpPr>
            <a:spLocks noGrp="1"/>
          </p:cNvSpPr>
          <p:nvPr>
            <p:ph type="sldNum" sz="quarter" idx="10"/>
          </p:nvPr>
        </p:nvSpPr>
        <p:spPr/>
        <p:txBody>
          <a:bodyPr/>
          <a:lstStyle/>
          <a:p>
            <a:fld id="{C311F08E-D630-914B-8B0E-8564E071AD43}" type="slidenum">
              <a:rPr lang="en-US" smtClean="0"/>
              <a:t>9</a:t>
            </a:fld>
            <a:endParaRPr lang="en-US"/>
          </a:p>
        </p:txBody>
      </p:sp>
    </p:spTree>
    <p:extLst>
      <p:ext uri="{BB962C8B-B14F-4D97-AF65-F5344CB8AC3E}">
        <p14:creationId xmlns:p14="http://schemas.microsoft.com/office/powerpoint/2010/main" val="2453275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338233-6E01-2D43-A1AD-D8C0FBA8B2A2}"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1062206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38233-6E01-2D43-A1AD-D8C0FBA8B2A2}"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321479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38233-6E01-2D43-A1AD-D8C0FBA8B2A2}"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2683336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p:spPr>
        <p:txBody>
          <a:bodyPr/>
          <a:lstStyle>
            <a:lvl1pPr>
              <a:defRPr/>
            </a:lvl1pPr>
          </a:lstStyle>
          <a:p>
            <a:fld id="{9A05A443-AF60-F840-ACC4-AC9D53EF2DA7}" type="datetime1">
              <a:rPr lang="en-US" altLang="en-US"/>
              <a:pPr/>
              <a:t>1/9/17</a:t>
            </a:fld>
            <a:endParaRPr lang="en-US" sz="1800">
              <a:solidFill>
                <a:schemeClr val="tx1"/>
              </a:solidFill>
            </a:endParaRPr>
          </a:p>
        </p:txBody>
      </p:sp>
      <p:sp>
        <p:nvSpPr>
          <p:cNvPr id="4" name="Footer Placeholder 3"/>
          <p:cNvSpPr>
            <a:spLocks noGrp="1"/>
          </p:cNvSpPr>
          <p:nvPr>
            <p:ph type="ftr" sz="quarter" idx="11"/>
          </p:nvPr>
        </p:nvSpPr>
        <p:spPr>
          <a:xfrm>
            <a:off x="3124200" y="6356350"/>
            <a:ext cx="2895600" cy="365125"/>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356350"/>
            <a:ext cx="2133600" cy="365125"/>
          </a:xfrm>
        </p:spPr>
        <p:txBody>
          <a:bodyPr/>
          <a:lstStyle>
            <a:lvl1pPr>
              <a:defRPr/>
            </a:lvl1pPr>
          </a:lstStyle>
          <a:p>
            <a:fld id="{14D9401B-FA8C-C843-ABC8-89406E0CF543}" type="slidenum">
              <a:rPr lang="en-US" altLang="en-US"/>
              <a:pPr/>
              <a:t>‹#›</a:t>
            </a:fld>
            <a:endParaRPr lang="en-US" sz="1800">
              <a:solidFill>
                <a:schemeClr val="tx1"/>
              </a:solidFill>
            </a:endParaRPr>
          </a:p>
        </p:txBody>
      </p:sp>
    </p:spTree>
    <p:extLst>
      <p:ext uri="{BB962C8B-B14F-4D97-AF65-F5344CB8AC3E}">
        <p14:creationId xmlns:p14="http://schemas.microsoft.com/office/powerpoint/2010/main" val="1954176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338233-6E01-2D43-A1AD-D8C0FBA8B2A2}"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56183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338233-6E01-2D43-A1AD-D8C0FBA8B2A2}" type="datetimeFigureOut">
              <a:rPr lang="en-US" smtClean="0"/>
              <a:t>1/9/17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204959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338233-6E01-2D43-A1AD-D8C0FBA8B2A2}" type="datetimeFigureOut">
              <a:rPr lang="en-US" smtClean="0"/>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2540501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338233-6E01-2D43-A1AD-D8C0FBA8B2A2}" type="datetimeFigureOut">
              <a:rPr lang="en-US" smtClean="0"/>
              <a:t>1/9/17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272395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338233-6E01-2D43-A1AD-D8C0FBA8B2A2}" type="datetimeFigureOut">
              <a:rPr lang="en-US" smtClean="0"/>
              <a:t>1/9/17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318939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338233-6E01-2D43-A1AD-D8C0FBA8B2A2}" type="datetimeFigureOut">
              <a:rPr lang="en-US" smtClean="0"/>
              <a:t>1/9/17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47436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38233-6E01-2D43-A1AD-D8C0FBA8B2A2}" type="datetimeFigureOut">
              <a:rPr lang="en-US" smtClean="0"/>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19058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338233-6E01-2D43-A1AD-D8C0FBA8B2A2}" type="datetimeFigureOut">
              <a:rPr lang="en-US" smtClean="0"/>
              <a:t>1/9/17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9ED0D5-61CC-0148-944E-F5BAD4F6794D}" type="slidenum">
              <a:rPr lang="en-US" smtClean="0"/>
              <a:t>‹#›</a:t>
            </a:fld>
            <a:endParaRPr lang="en-US"/>
          </a:p>
        </p:txBody>
      </p:sp>
    </p:spTree>
    <p:extLst>
      <p:ext uri="{BB962C8B-B14F-4D97-AF65-F5344CB8AC3E}">
        <p14:creationId xmlns:p14="http://schemas.microsoft.com/office/powerpoint/2010/main" val="41702943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338233-6E01-2D43-A1AD-D8C0FBA8B2A2}" type="datetimeFigureOut">
              <a:rPr lang="en-US" smtClean="0"/>
              <a:t>1/9/17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9ED0D5-61CC-0148-944E-F5BAD4F6794D}" type="slidenum">
              <a:rPr lang="en-US" smtClean="0"/>
              <a:t>‹#›</a:t>
            </a:fld>
            <a:endParaRPr lang="en-US"/>
          </a:p>
        </p:txBody>
      </p:sp>
    </p:spTree>
    <p:extLst>
      <p:ext uri="{BB962C8B-B14F-4D97-AF65-F5344CB8AC3E}">
        <p14:creationId xmlns:p14="http://schemas.microsoft.com/office/powerpoint/2010/main" val="86879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2.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chart" Target="../charts/char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chart" Target="../charts/char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chart" Target="../charts/char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chart" Target="../charts/char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chart" Target="../charts/char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chart" Target="../charts/char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chart" Target="../charts/char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chart" Target="../charts/char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3.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chart" Target="../charts/char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chart" Target="../charts/chart10.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 Id="rId3"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96128" y="5198223"/>
            <a:ext cx="3504710" cy="461665"/>
          </a:xfrm>
          <a:prstGeom prst="rect">
            <a:avLst/>
          </a:prstGeom>
          <a:noFill/>
        </p:spPr>
        <p:txBody>
          <a:bodyPr wrap="square" rtlCol="0">
            <a:spAutoFit/>
          </a:bodyPr>
          <a:lstStyle/>
          <a:p>
            <a:pPr algn="ctr"/>
            <a:r>
              <a:rPr lang="es-CL" sz="2400" dirty="0" smtClean="0"/>
              <a:t>28 </a:t>
            </a:r>
            <a:r>
              <a:rPr lang="es-CL" sz="2400" dirty="0"/>
              <a:t>de diciembre de </a:t>
            </a:r>
            <a:r>
              <a:rPr lang="es-CL" sz="2400" dirty="0" smtClean="0"/>
              <a:t>2016</a:t>
            </a:r>
            <a:r>
              <a:rPr lang="en-US" sz="2400" dirty="0" smtClean="0"/>
              <a:t> </a:t>
            </a:r>
            <a:endParaRPr lang="en-US" sz="2400" dirty="0"/>
          </a:p>
        </p:txBody>
      </p:sp>
      <p:sp>
        <p:nvSpPr>
          <p:cNvPr id="3" name="TextBox 2"/>
          <p:cNvSpPr txBox="1"/>
          <p:nvPr/>
        </p:nvSpPr>
        <p:spPr>
          <a:xfrm>
            <a:off x="1170908" y="3538777"/>
            <a:ext cx="6707915" cy="1015663"/>
          </a:xfrm>
          <a:prstGeom prst="rect">
            <a:avLst/>
          </a:prstGeom>
          <a:noFill/>
        </p:spPr>
        <p:txBody>
          <a:bodyPr wrap="square" rtlCol="0">
            <a:spAutoFit/>
          </a:bodyPr>
          <a:lstStyle/>
          <a:p>
            <a:pPr algn="ctr"/>
            <a:r>
              <a:rPr lang="en-US" sz="2400" dirty="0" smtClean="0"/>
              <a:t>Centro </a:t>
            </a:r>
            <a:r>
              <a:rPr lang="en-US" sz="2400" dirty="0"/>
              <a:t>de </a:t>
            </a:r>
            <a:r>
              <a:rPr lang="en-US" sz="2400" dirty="0" err="1"/>
              <a:t>Investigación</a:t>
            </a:r>
            <a:r>
              <a:rPr lang="en-US" sz="2400" dirty="0"/>
              <a:t> </a:t>
            </a:r>
            <a:r>
              <a:rPr lang="en-US" sz="2400" dirty="0" err="1"/>
              <a:t>Avanzada</a:t>
            </a:r>
            <a:r>
              <a:rPr lang="en-US" sz="2400" dirty="0"/>
              <a:t> en Educación</a:t>
            </a:r>
            <a:endParaRPr lang="en-US" sz="2400" dirty="0" smtClean="0"/>
          </a:p>
          <a:p>
            <a:pPr algn="ctr"/>
            <a:endParaRPr lang="en-US" sz="1200" dirty="0"/>
          </a:p>
          <a:p>
            <a:pPr algn="ctr"/>
            <a:r>
              <a:rPr lang="en-US" sz="2400" dirty="0" smtClean="0"/>
              <a:t>Universidad de Chile, Santiago</a:t>
            </a:r>
          </a:p>
        </p:txBody>
      </p:sp>
      <p:sp>
        <p:nvSpPr>
          <p:cNvPr id="4" name="TextBox 3"/>
          <p:cNvSpPr txBox="1"/>
          <p:nvPr/>
        </p:nvSpPr>
        <p:spPr>
          <a:xfrm>
            <a:off x="3215967" y="2114003"/>
            <a:ext cx="2503827" cy="461665"/>
          </a:xfrm>
          <a:prstGeom prst="rect">
            <a:avLst/>
          </a:prstGeom>
          <a:noFill/>
        </p:spPr>
        <p:txBody>
          <a:bodyPr wrap="square" rtlCol="0">
            <a:spAutoFit/>
          </a:bodyPr>
          <a:lstStyle/>
          <a:p>
            <a:pPr algn="ctr"/>
            <a:r>
              <a:rPr lang="en-US" sz="2400" dirty="0" smtClean="0"/>
              <a:t>Richard P. Phelps</a:t>
            </a:r>
            <a:endParaRPr lang="en-US" sz="2400" dirty="0"/>
          </a:p>
        </p:txBody>
      </p:sp>
      <p:sp>
        <p:nvSpPr>
          <p:cNvPr id="5" name="TextBox 4"/>
          <p:cNvSpPr txBox="1"/>
          <p:nvPr/>
        </p:nvSpPr>
        <p:spPr>
          <a:xfrm>
            <a:off x="990112" y="910392"/>
            <a:ext cx="7244635" cy="461665"/>
          </a:xfrm>
          <a:prstGeom prst="rect">
            <a:avLst/>
          </a:prstGeom>
          <a:noFill/>
        </p:spPr>
        <p:txBody>
          <a:bodyPr wrap="square" rtlCol="0">
            <a:spAutoFit/>
          </a:bodyPr>
          <a:lstStyle/>
          <a:p>
            <a:pPr algn="ctr"/>
            <a:r>
              <a:rPr lang="en-US" sz="2400" dirty="0"/>
              <a:t>PSU: El </a:t>
            </a:r>
            <a:r>
              <a:rPr lang="en-US" sz="2400" dirty="0" err="1"/>
              <a:t>Desafío</a:t>
            </a:r>
            <a:r>
              <a:rPr lang="en-US" sz="2400" dirty="0"/>
              <a:t> del </a:t>
            </a:r>
            <a:r>
              <a:rPr lang="en-US" sz="2400" dirty="0" err="1"/>
              <a:t>Cambio</a:t>
            </a:r>
            <a:endParaRPr lang="es-CL" sz="2400" dirty="0"/>
          </a:p>
        </p:txBody>
      </p:sp>
    </p:spTree>
    <p:extLst>
      <p:ext uri="{BB962C8B-B14F-4D97-AF65-F5344CB8AC3E}">
        <p14:creationId xmlns:p14="http://schemas.microsoft.com/office/powerpoint/2010/main" val="32507607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9425" y="227679"/>
            <a:ext cx="5714626" cy="584775"/>
          </a:xfrm>
          <a:prstGeom prst="rect">
            <a:avLst/>
          </a:prstGeom>
          <a:noFill/>
        </p:spPr>
        <p:txBody>
          <a:bodyPr wrap="square" rtlCol="0">
            <a:spAutoFit/>
          </a:bodyPr>
          <a:lstStyle/>
          <a:p>
            <a:pPr algn="ctr"/>
            <a:r>
              <a:rPr lang="en-US" sz="3200" dirty="0" smtClean="0"/>
              <a:t>PSU: </a:t>
            </a:r>
            <a:r>
              <a:rPr lang="en-US" sz="3200" dirty="0" err="1" smtClean="0"/>
              <a:t>una</a:t>
            </a:r>
            <a:r>
              <a:rPr lang="en-US" sz="3200" dirty="0" smtClean="0"/>
              <a:t> </a:t>
            </a:r>
            <a:r>
              <a:rPr lang="en-US" sz="3200" dirty="0" err="1" smtClean="0"/>
              <a:t>cronología</a:t>
            </a:r>
            <a:r>
              <a:rPr lang="en-US" sz="3200" dirty="0" smtClean="0"/>
              <a:t> de </a:t>
            </a:r>
            <a:r>
              <a:rPr lang="en-US" sz="3200" dirty="0" err="1" smtClean="0"/>
              <a:t>errores</a:t>
            </a:r>
            <a:endParaRPr lang="en-US" sz="3200" dirty="0"/>
          </a:p>
        </p:txBody>
      </p:sp>
      <p:sp>
        <p:nvSpPr>
          <p:cNvPr id="3" name="TextBox 2"/>
          <p:cNvSpPr txBox="1"/>
          <p:nvPr/>
        </p:nvSpPr>
        <p:spPr>
          <a:xfrm>
            <a:off x="382113" y="1051029"/>
            <a:ext cx="8430384" cy="523220"/>
          </a:xfrm>
          <a:prstGeom prst="rect">
            <a:avLst/>
          </a:prstGeom>
          <a:noFill/>
        </p:spPr>
        <p:txBody>
          <a:bodyPr wrap="square" rtlCol="0">
            <a:spAutoFit/>
          </a:bodyPr>
          <a:lstStyle/>
          <a:p>
            <a:pPr marL="457200" indent="-457200"/>
            <a:r>
              <a:rPr lang="en-US" sz="2800" dirty="0" smtClean="0"/>
              <a:t>2000, </a:t>
            </a:r>
            <a:r>
              <a:rPr lang="en-US" sz="2800" dirty="0" err="1" smtClean="0"/>
              <a:t>propuesta</a:t>
            </a:r>
            <a:r>
              <a:rPr lang="en-US" sz="2800" dirty="0" smtClean="0"/>
              <a:t> </a:t>
            </a:r>
            <a:r>
              <a:rPr lang="en-US" sz="2800" dirty="0" err="1" smtClean="0"/>
              <a:t>inicial</a:t>
            </a:r>
            <a:r>
              <a:rPr lang="en-US" sz="2800" dirty="0" smtClean="0"/>
              <a:t>: Proyecto SIES</a:t>
            </a:r>
            <a:r>
              <a:rPr lang="en-US" sz="2800" dirty="0" smtClean="0">
                <a:sym typeface="Wingdings" panose="05000000000000000000" pitchFamily="2" charset="2"/>
              </a:rPr>
              <a:t> PSU</a:t>
            </a:r>
            <a:r>
              <a:rPr lang="en-US" sz="2800" dirty="0" smtClean="0"/>
              <a:t> project</a:t>
            </a:r>
            <a:endParaRPr lang="en-US" sz="2800" dirty="0"/>
          </a:p>
        </p:txBody>
      </p:sp>
      <p:sp>
        <p:nvSpPr>
          <p:cNvPr id="7" name="TextBox 6"/>
          <p:cNvSpPr txBox="1"/>
          <p:nvPr/>
        </p:nvSpPr>
        <p:spPr>
          <a:xfrm>
            <a:off x="382113" y="2573771"/>
            <a:ext cx="8430384" cy="954107"/>
          </a:xfrm>
          <a:prstGeom prst="rect">
            <a:avLst/>
          </a:prstGeom>
          <a:noFill/>
        </p:spPr>
        <p:txBody>
          <a:bodyPr wrap="square" rtlCol="0">
            <a:spAutoFit/>
          </a:bodyPr>
          <a:lstStyle/>
          <a:p>
            <a:pPr marL="457200" indent="-457200"/>
            <a:r>
              <a:rPr lang="en-US" sz="2800" dirty="0" smtClean="0"/>
              <a:t>2001 (</a:t>
            </a:r>
            <a:r>
              <a:rPr lang="en-US" sz="2800" dirty="0" err="1" smtClean="0"/>
              <a:t>Préstamo</a:t>
            </a:r>
            <a:r>
              <a:rPr lang="en-US" sz="2800" dirty="0" smtClean="0"/>
              <a:t> Banco Mundial</a:t>
            </a:r>
            <a:r>
              <a:rPr lang="en-US" sz="2800" dirty="0"/>
              <a:t> </a:t>
            </a:r>
            <a:r>
              <a:rPr lang="en-US" sz="2800" dirty="0" smtClean="0"/>
              <a:t>a  MINEDUC para </a:t>
            </a:r>
            <a:r>
              <a:rPr lang="en-US" sz="2800" dirty="0" err="1" smtClean="0"/>
              <a:t>financiar</a:t>
            </a:r>
            <a:r>
              <a:rPr lang="en-US" sz="2800" dirty="0" smtClean="0"/>
              <a:t> la </a:t>
            </a:r>
            <a:r>
              <a:rPr lang="en-US" sz="2800" dirty="0" err="1" smtClean="0"/>
              <a:t>reforma</a:t>
            </a:r>
            <a:r>
              <a:rPr lang="en-US" sz="2800" dirty="0" smtClean="0"/>
              <a:t> </a:t>
            </a:r>
            <a:r>
              <a:rPr lang="en-US" sz="2800" dirty="0" err="1" smtClean="0"/>
              <a:t>educacional</a:t>
            </a:r>
            <a:endParaRPr lang="en-US" sz="2800" dirty="0"/>
          </a:p>
        </p:txBody>
      </p:sp>
      <p:sp>
        <p:nvSpPr>
          <p:cNvPr id="8" name="TextBox 7"/>
          <p:cNvSpPr txBox="1"/>
          <p:nvPr/>
        </p:nvSpPr>
        <p:spPr>
          <a:xfrm>
            <a:off x="696427" y="1581625"/>
            <a:ext cx="8313733" cy="830997"/>
          </a:xfrm>
          <a:prstGeom prst="rect">
            <a:avLst/>
          </a:prstGeom>
          <a:noFill/>
        </p:spPr>
        <p:txBody>
          <a:bodyPr wrap="square" rtlCol="0">
            <a:spAutoFit/>
          </a:bodyPr>
          <a:lstStyle/>
          <a:p>
            <a:pPr marL="457200" indent="-457200"/>
            <a:r>
              <a:rPr lang="en-US" sz="2400" dirty="0" err="1" smtClean="0"/>
              <a:t>Pruebas</a:t>
            </a:r>
            <a:r>
              <a:rPr lang="en-US" sz="2400" dirty="0" smtClean="0"/>
              <a:t> </a:t>
            </a:r>
            <a:r>
              <a:rPr lang="en-US" sz="2400" dirty="0" err="1" smtClean="0"/>
              <a:t>más</a:t>
            </a:r>
            <a:r>
              <a:rPr lang="en-US" sz="2400" dirty="0" smtClean="0"/>
              <a:t> </a:t>
            </a:r>
            <a:r>
              <a:rPr lang="en-US" sz="2400" dirty="0" err="1" smtClean="0"/>
              <a:t>eficientes</a:t>
            </a:r>
            <a:r>
              <a:rPr lang="en-US" sz="2400" dirty="0"/>
              <a:t> </a:t>
            </a:r>
            <a:r>
              <a:rPr lang="en-US" sz="2400" dirty="0" smtClean="0"/>
              <a:t>y </a:t>
            </a:r>
            <a:r>
              <a:rPr lang="en-US" sz="2400" dirty="0" err="1" smtClean="0"/>
              <a:t>modernas</a:t>
            </a:r>
            <a:r>
              <a:rPr lang="en-US" sz="2400" dirty="0" smtClean="0"/>
              <a:t> (IRT)</a:t>
            </a:r>
          </a:p>
          <a:p>
            <a:pPr marL="457200" indent="-457200"/>
            <a:r>
              <a:rPr lang="en-US" sz="2400" dirty="0" err="1" smtClean="0"/>
              <a:t>Mejorar</a:t>
            </a:r>
            <a:r>
              <a:rPr lang="en-US" sz="2400" dirty="0" smtClean="0"/>
              <a:t> </a:t>
            </a:r>
            <a:r>
              <a:rPr lang="en-US" sz="2400" dirty="0" err="1" smtClean="0"/>
              <a:t>articulación</a:t>
            </a:r>
            <a:r>
              <a:rPr lang="en-US" sz="2400" dirty="0" smtClean="0"/>
              <a:t> de la </a:t>
            </a:r>
            <a:r>
              <a:rPr lang="en-US" sz="2400" dirty="0" err="1" smtClean="0"/>
              <a:t>educación</a:t>
            </a:r>
            <a:r>
              <a:rPr lang="en-US" sz="2400" dirty="0" smtClean="0"/>
              <a:t> media con la </a:t>
            </a:r>
            <a:r>
              <a:rPr lang="en-US" sz="2400" dirty="0" err="1" smtClean="0"/>
              <a:t>universitaria</a:t>
            </a:r>
            <a:r>
              <a:rPr lang="en-US" sz="2400" dirty="0" smtClean="0"/>
              <a:t> </a:t>
            </a:r>
            <a:endParaRPr lang="en-US" sz="2400" i="1" dirty="0"/>
          </a:p>
        </p:txBody>
      </p:sp>
      <p:sp>
        <p:nvSpPr>
          <p:cNvPr id="9" name="TextBox 8"/>
          <p:cNvSpPr txBox="1"/>
          <p:nvPr/>
        </p:nvSpPr>
        <p:spPr>
          <a:xfrm>
            <a:off x="382113" y="4775475"/>
            <a:ext cx="4007052" cy="523220"/>
          </a:xfrm>
          <a:prstGeom prst="rect">
            <a:avLst/>
          </a:prstGeom>
          <a:noFill/>
        </p:spPr>
        <p:txBody>
          <a:bodyPr wrap="square" rtlCol="0">
            <a:spAutoFit/>
          </a:bodyPr>
          <a:lstStyle/>
          <a:p>
            <a:r>
              <a:rPr lang="en-US" sz="2800" dirty="0" smtClean="0"/>
              <a:t>2005 (Banco Mundial)</a:t>
            </a:r>
            <a:endParaRPr lang="en-US" sz="2800" dirty="0"/>
          </a:p>
        </p:txBody>
      </p:sp>
      <p:sp>
        <p:nvSpPr>
          <p:cNvPr id="10" name="TextBox 9"/>
          <p:cNvSpPr txBox="1"/>
          <p:nvPr/>
        </p:nvSpPr>
        <p:spPr>
          <a:xfrm>
            <a:off x="696427" y="5264977"/>
            <a:ext cx="8116070" cy="830997"/>
          </a:xfrm>
          <a:prstGeom prst="rect">
            <a:avLst/>
          </a:prstGeom>
          <a:noFill/>
        </p:spPr>
        <p:txBody>
          <a:bodyPr wrap="square" rtlCol="0">
            <a:spAutoFit/>
          </a:bodyPr>
          <a:lstStyle/>
          <a:p>
            <a:pPr marL="457200" indent="-457200"/>
            <a:r>
              <a:rPr lang="en-US" sz="2400" dirty="0" err="1" smtClean="0"/>
              <a:t>Ligar</a:t>
            </a:r>
            <a:r>
              <a:rPr lang="en-US" sz="2400" dirty="0" smtClean="0"/>
              <a:t> </a:t>
            </a:r>
            <a:r>
              <a:rPr lang="en-US" sz="2400" dirty="0" err="1" smtClean="0"/>
              <a:t>ayuda</a:t>
            </a:r>
            <a:r>
              <a:rPr lang="en-US" sz="2400" dirty="0" smtClean="0"/>
              <a:t> </a:t>
            </a:r>
            <a:r>
              <a:rPr lang="en-US" sz="2400" dirty="0" err="1" smtClean="0"/>
              <a:t>financiera</a:t>
            </a:r>
            <a:r>
              <a:rPr lang="en-US" sz="2400" dirty="0" smtClean="0"/>
              <a:t> a </a:t>
            </a:r>
            <a:r>
              <a:rPr lang="en-US" sz="2400" dirty="0" err="1" smtClean="0"/>
              <a:t>puntajes</a:t>
            </a:r>
            <a:r>
              <a:rPr lang="en-US" sz="2400" dirty="0" smtClean="0"/>
              <a:t> PSU </a:t>
            </a:r>
            <a:r>
              <a:rPr lang="en-US" sz="2400" dirty="0" err="1" smtClean="0"/>
              <a:t>va</a:t>
            </a:r>
            <a:r>
              <a:rPr lang="en-US" sz="2400" dirty="0" smtClean="0"/>
              <a:t> a </a:t>
            </a:r>
            <a:r>
              <a:rPr lang="en-US" sz="2400" dirty="0" err="1" smtClean="0"/>
              <a:t>favorecer</a:t>
            </a:r>
            <a:r>
              <a:rPr lang="en-US" sz="2400" dirty="0" smtClean="0"/>
              <a:t> el </a:t>
            </a:r>
            <a:r>
              <a:rPr lang="en-US" sz="2400" dirty="0" err="1" smtClean="0"/>
              <a:t>acceso</a:t>
            </a:r>
            <a:r>
              <a:rPr lang="en-US" sz="2400" dirty="0" smtClean="0"/>
              <a:t> de los </a:t>
            </a:r>
            <a:r>
              <a:rPr lang="en-US" sz="2400" dirty="0" err="1" smtClean="0"/>
              <a:t>sectores</a:t>
            </a:r>
            <a:r>
              <a:rPr lang="en-US" sz="2400" dirty="0" smtClean="0"/>
              <a:t> de </a:t>
            </a:r>
            <a:r>
              <a:rPr lang="en-US" sz="2400" dirty="0" err="1" smtClean="0"/>
              <a:t>menores</a:t>
            </a:r>
            <a:r>
              <a:rPr lang="en-US" sz="2400" dirty="0" smtClean="0"/>
              <a:t> </a:t>
            </a:r>
            <a:r>
              <a:rPr lang="en-US" sz="2400" dirty="0" err="1" smtClean="0"/>
              <a:t>recursos</a:t>
            </a:r>
            <a:r>
              <a:rPr lang="en-US" sz="2400" dirty="0" smtClean="0"/>
              <a:t>  a la </a:t>
            </a:r>
            <a:r>
              <a:rPr lang="en-US" sz="2400" dirty="0" err="1" smtClean="0"/>
              <a:t>universidad</a:t>
            </a:r>
            <a:endParaRPr lang="en-US" sz="2400" dirty="0"/>
          </a:p>
        </p:txBody>
      </p:sp>
      <p:sp>
        <p:nvSpPr>
          <p:cNvPr id="12" name="TextBox 11"/>
          <p:cNvSpPr txBox="1"/>
          <p:nvPr/>
        </p:nvSpPr>
        <p:spPr>
          <a:xfrm>
            <a:off x="696427" y="3516176"/>
            <a:ext cx="7512072" cy="1200328"/>
          </a:xfrm>
          <a:prstGeom prst="rect">
            <a:avLst/>
          </a:prstGeom>
          <a:noFill/>
        </p:spPr>
        <p:txBody>
          <a:bodyPr wrap="square" rtlCol="0">
            <a:spAutoFit/>
          </a:bodyPr>
          <a:lstStyle/>
          <a:p>
            <a:pPr marL="457200" indent="-396875"/>
            <a:r>
              <a:rPr lang="en-US" sz="2400" dirty="0" err="1" smtClean="0"/>
              <a:t>Alinear</a:t>
            </a:r>
            <a:r>
              <a:rPr lang="en-US" sz="2400" dirty="0" smtClean="0"/>
              <a:t> la </a:t>
            </a:r>
            <a:r>
              <a:rPr lang="en-US" sz="2400" dirty="0" err="1" smtClean="0"/>
              <a:t>prueba</a:t>
            </a:r>
            <a:r>
              <a:rPr lang="en-US" sz="2400" dirty="0" smtClean="0"/>
              <a:t> con el </a:t>
            </a:r>
            <a:r>
              <a:rPr lang="en-US" sz="2400" dirty="0" err="1" smtClean="0"/>
              <a:t>curriculo</a:t>
            </a:r>
            <a:r>
              <a:rPr lang="en-US" sz="2400" dirty="0" smtClean="0"/>
              <a:t> de </a:t>
            </a:r>
            <a:r>
              <a:rPr lang="en-US" sz="2400" dirty="0" err="1" smtClean="0"/>
              <a:t>enseñanza</a:t>
            </a:r>
            <a:r>
              <a:rPr lang="en-US" sz="2400" dirty="0" smtClean="0"/>
              <a:t> media </a:t>
            </a:r>
            <a:r>
              <a:rPr lang="en-US" sz="2400" dirty="0" smtClean="0">
                <a:sym typeface="Wingdings" panose="05000000000000000000" pitchFamily="2" charset="2"/>
              </a:rPr>
              <a:t> </a:t>
            </a:r>
            <a:r>
              <a:rPr lang="en-US" sz="2400" dirty="0" err="1" smtClean="0">
                <a:sym typeface="Wingdings" panose="05000000000000000000" pitchFamily="2" charset="2"/>
              </a:rPr>
              <a:t>convertirlo</a:t>
            </a:r>
            <a:r>
              <a:rPr lang="en-US" sz="2400" dirty="0" smtClean="0">
                <a:sym typeface="Wingdings" panose="05000000000000000000" pitchFamily="2" charset="2"/>
              </a:rPr>
              <a:t> </a:t>
            </a:r>
            <a:r>
              <a:rPr lang="en-US" sz="2400" dirty="0" err="1" smtClean="0">
                <a:sym typeface="Wingdings" panose="05000000000000000000" pitchFamily="2" charset="2"/>
              </a:rPr>
              <a:t>eventualmente</a:t>
            </a:r>
            <a:r>
              <a:rPr lang="en-US" sz="2400" dirty="0" smtClean="0">
                <a:sym typeface="Wingdings" panose="05000000000000000000" pitchFamily="2" charset="2"/>
              </a:rPr>
              <a:t> en un </a:t>
            </a:r>
            <a:r>
              <a:rPr lang="en-US" sz="2400" dirty="0" err="1" smtClean="0">
                <a:sym typeface="Wingdings" panose="05000000000000000000" pitchFamily="2" charset="2"/>
              </a:rPr>
              <a:t>examen</a:t>
            </a:r>
            <a:r>
              <a:rPr lang="en-US" sz="2400" dirty="0" smtClean="0">
                <a:sym typeface="Wingdings" panose="05000000000000000000" pitchFamily="2" charset="2"/>
              </a:rPr>
              <a:t> de </a:t>
            </a:r>
            <a:r>
              <a:rPr lang="en-US" sz="2400" dirty="0" err="1" smtClean="0">
                <a:sym typeface="Wingdings" panose="05000000000000000000" pitchFamily="2" charset="2"/>
              </a:rPr>
              <a:t>salida</a:t>
            </a:r>
            <a:r>
              <a:rPr lang="en-US" sz="2400" dirty="0">
                <a:sym typeface="Wingdings" panose="05000000000000000000" pitchFamily="2" charset="2"/>
              </a:rPr>
              <a:t> </a:t>
            </a:r>
            <a:r>
              <a:rPr lang="en-US" sz="2400" dirty="0" smtClean="0">
                <a:sym typeface="Wingdings" panose="05000000000000000000" pitchFamily="2" charset="2"/>
              </a:rPr>
              <a:t>de la </a:t>
            </a:r>
            <a:r>
              <a:rPr lang="en-US" sz="2400" dirty="0" err="1" smtClean="0">
                <a:sym typeface="Wingdings" panose="05000000000000000000" pitchFamily="2" charset="2"/>
              </a:rPr>
              <a:t>enseñanza</a:t>
            </a:r>
            <a:r>
              <a:rPr lang="en-US" sz="2400" dirty="0" smtClean="0">
                <a:sym typeface="Wingdings" panose="05000000000000000000" pitchFamily="2" charset="2"/>
              </a:rPr>
              <a:t> media</a:t>
            </a:r>
            <a:endParaRPr lang="en-US" sz="2400" dirty="0"/>
          </a:p>
        </p:txBody>
      </p:sp>
    </p:spTree>
    <p:extLst>
      <p:ext uri="{BB962C8B-B14F-4D97-AF65-F5344CB8AC3E}">
        <p14:creationId xmlns:p14="http://schemas.microsoft.com/office/powerpoint/2010/main" val="12764158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6779" y="371822"/>
            <a:ext cx="8057018" cy="584776"/>
          </a:xfrm>
          <a:prstGeom prst="rect">
            <a:avLst/>
          </a:prstGeom>
          <a:noFill/>
        </p:spPr>
        <p:txBody>
          <a:bodyPr wrap="square" rtlCol="0">
            <a:spAutoFit/>
          </a:bodyPr>
          <a:lstStyle/>
          <a:p>
            <a:pPr algn="ctr"/>
            <a:r>
              <a:rPr lang="en-US" sz="3200" dirty="0" smtClean="0"/>
              <a:t>PSU: </a:t>
            </a:r>
            <a:r>
              <a:rPr lang="en-US" sz="3200" dirty="0" err="1" smtClean="0"/>
              <a:t>Una</a:t>
            </a:r>
            <a:r>
              <a:rPr lang="en-US" sz="3200" dirty="0" smtClean="0"/>
              <a:t> </a:t>
            </a:r>
            <a:r>
              <a:rPr lang="en-US" sz="3200" dirty="0" err="1" smtClean="0"/>
              <a:t>cronología</a:t>
            </a:r>
            <a:r>
              <a:rPr lang="en-US" sz="3200" dirty="0" smtClean="0"/>
              <a:t> de </a:t>
            </a:r>
            <a:r>
              <a:rPr lang="en-US" sz="3200" dirty="0" err="1" smtClean="0"/>
              <a:t>errores</a:t>
            </a:r>
            <a:r>
              <a:rPr lang="en-US" sz="3200" dirty="0" smtClean="0"/>
              <a:t> (cont.)</a:t>
            </a:r>
            <a:endParaRPr lang="en-US" sz="3200" dirty="0"/>
          </a:p>
        </p:txBody>
      </p:sp>
      <p:sp>
        <p:nvSpPr>
          <p:cNvPr id="11" name="TextBox 10"/>
          <p:cNvSpPr txBox="1"/>
          <p:nvPr/>
        </p:nvSpPr>
        <p:spPr>
          <a:xfrm>
            <a:off x="666780" y="1160587"/>
            <a:ext cx="6883947" cy="523220"/>
          </a:xfrm>
          <a:prstGeom prst="rect">
            <a:avLst/>
          </a:prstGeom>
          <a:noFill/>
        </p:spPr>
        <p:txBody>
          <a:bodyPr wrap="square" rtlCol="0">
            <a:spAutoFit/>
          </a:bodyPr>
          <a:lstStyle/>
          <a:p>
            <a:r>
              <a:rPr lang="en-US" sz="2800" dirty="0" smtClean="0"/>
              <a:t>2009 (OECD &amp; Banco Mundial)</a:t>
            </a:r>
            <a:endParaRPr lang="en-US" sz="2800" dirty="0"/>
          </a:p>
        </p:txBody>
      </p:sp>
      <p:sp>
        <p:nvSpPr>
          <p:cNvPr id="13" name="TextBox 12"/>
          <p:cNvSpPr txBox="1"/>
          <p:nvPr/>
        </p:nvSpPr>
        <p:spPr>
          <a:xfrm>
            <a:off x="842309" y="1683807"/>
            <a:ext cx="8059170" cy="2308324"/>
          </a:xfrm>
          <a:prstGeom prst="rect">
            <a:avLst/>
          </a:prstGeom>
          <a:noFill/>
        </p:spPr>
        <p:txBody>
          <a:bodyPr wrap="square" rtlCol="0">
            <a:spAutoFit/>
          </a:bodyPr>
          <a:lstStyle/>
          <a:p>
            <a:pPr marL="457200" indent="-457200">
              <a:buFontTx/>
              <a:buChar char="-"/>
            </a:pPr>
            <a:r>
              <a:rPr lang="en-US" sz="2400" dirty="0" err="1" smtClean="0"/>
              <a:t>Dejar</a:t>
            </a:r>
            <a:r>
              <a:rPr lang="en-US" sz="2400" dirty="0" smtClean="0"/>
              <a:t> de </a:t>
            </a:r>
            <a:r>
              <a:rPr lang="en-US" sz="2400" dirty="0" err="1" smtClean="0"/>
              <a:t>lado</a:t>
            </a:r>
            <a:r>
              <a:rPr lang="en-US" sz="2400" dirty="0" smtClean="0"/>
              <a:t> </a:t>
            </a:r>
            <a:r>
              <a:rPr lang="en-US" sz="2400" dirty="0" err="1" smtClean="0"/>
              <a:t>pruebas</a:t>
            </a:r>
            <a:r>
              <a:rPr lang="en-US" sz="2400" dirty="0" smtClean="0"/>
              <a:t> de </a:t>
            </a:r>
            <a:r>
              <a:rPr lang="en-US" sz="2400" dirty="0" err="1" smtClean="0"/>
              <a:t>admisión</a:t>
            </a:r>
            <a:endParaRPr lang="en-US" sz="2400" dirty="0" smtClean="0"/>
          </a:p>
          <a:p>
            <a:pPr marL="457200" indent="-457200">
              <a:buFontTx/>
              <a:buChar char="-"/>
            </a:pPr>
            <a:r>
              <a:rPr lang="en-US" sz="2400" dirty="0" err="1" smtClean="0"/>
              <a:t>Evaluar</a:t>
            </a:r>
            <a:r>
              <a:rPr lang="en-US" sz="2400" dirty="0" smtClean="0"/>
              <a:t> “</a:t>
            </a:r>
            <a:r>
              <a:rPr lang="en-US" sz="2400" dirty="0" err="1" smtClean="0"/>
              <a:t>capacidad</a:t>
            </a:r>
            <a:r>
              <a:rPr lang="en-US" sz="2400" dirty="0" smtClean="0"/>
              <a:t> de </a:t>
            </a:r>
            <a:r>
              <a:rPr lang="en-US" sz="2400" dirty="0" err="1" smtClean="0"/>
              <a:t>razonamiento</a:t>
            </a:r>
            <a:r>
              <a:rPr lang="en-US" sz="2400" dirty="0" smtClean="0"/>
              <a:t> y </a:t>
            </a:r>
            <a:r>
              <a:rPr lang="en-US" sz="2400" dirty="0" err="1" smtClean="0"/>
              <a:t>potencial</a:t>
            </a:r>
            <a:r>
              <a:rPr lang="en-US" sz="2400" dirty="0" smtClean="0"/>
              <a:t> de </a:t>
            </a:r>
            <a:r>
              <a:rPr lang="en-US" sz="2400" dirty="0" err="1" smtClean="0"/>
              <a:t>aprendizaje</a:t>
            </a:r>
            <a:r>
              <a:rPr lang="en-US" sz="2400" dirty="0" smtClean="0"/>
              <a:t>”: </a:t>
            </a:r>
            <a:r>
              <a:rPr lang="en-US" sz="2400" dirty="0" err="1" smtClean="0"/>
              <a:t>añadir</a:t>
            </a:r>
            <a:r>
              <a:rPr lang="en-US" sz="2400" dirty="0" smtClean="0"/>
              <a:t> </a:t>
            </a:r>
            <a:r>
              <a:rPr lang="en-US" sz="2400" dirty="0" err="1" smtClean="0"/>
              <a:t>ensayos</a:t>
            </a:r>
            <a:r>
              <a:rPr lang="en-US" sz="2400" dirty="0" smtClean="0"/>
              <a:t> </a:t>
            </a:r>
            <a:r>
              <a:rPr lang="en-US" sz="2400" dirty="0" err="1" smtClean="0"/>
              <a:t>escritos</a:t>
            </a:r>
            <a:r>
              <a:rPr lang="en-US" sz="2400" dirty="0" smtClean="0"/>
              <a:t>, y </a:t>
            </a:r>
            <a:r>
              <a:rPr lang="en-US" sz="2400" dirty="0" err="1" smtClean="0"/>
              <a:t>pruebas</a:t>
            </a:r>
            <a:r>
              <a:rPr lang="en-US" sz="2400" dirty="0" smtClean="0"/>
              <a:t> no </a:t>
            </a:r>
            <a:r>
              <a:rPr lang="en-US" sz="2400" dirty="0" err="1" smtClean="0"/>
              <a:t>cognitivas</a:t>
            </a:r>
            <a:endParaRPr lang="en-US" sz="2400" dirty="0" smtClean="0"/>
          </a:p>
          <a:p>
            <a:pPr marL="457200" indent="-457200">
              <a:buFontTx/>
              <a:buChar char="-"/>
            </a:pPr>
            <a:r>
              <a:rPr lang="en-US" sz="2400" dirty="0" err="1" smtClean="0"/>
              <a:t>Tener</a:t>
            </a:r>
            <a:r>
              <a:rPr lang="en-US" sz="2400" dirty="0" smtClean="0"/>
              <a:t> </a:t>
            </a:r>
            <a:r>
              <a:rPr lang="en-US" sz="2400" dirty="0" err="1" smtClean="0"/>
              <a:t>pruebas</a:t>
            </a:r>
            <a:r>
              <a:rPr lang="en-US" sz="2400" dirty="0" smtClean="0"/>
              <a:t> </a:t>
            </a:r>
            <a:r>
              <a:rPr lang="en-US" sz="2400" dirty="0" err="1" smtClean="0"/>
              <a:t>distintas</a:t>
            </a:r>
            <a:r>
              <a:rPr lang="en-US" sz="2400" dirty="0" smtClean="0"/>
              <a:t> para la </a:t>
            </a:r>
            <a:r>
              <a:rPr lang="en-US" sz="2400" dirty="0" err="1" smtClean="0"/>
              <a:t>educación</a:t>
            </a:r>
            <a:r>
              <a:rPr lang="en-US" sz="2400" dirty="0" smtClean="0"/>
              <a:t> media </a:t>
            </a:r>
            <a:r>
              <a:rPr lang="en-US" sz="2400" dirty="0" err="1" smtClean="0"/>
              <a:t>técnica</a:t>
            </a:r>
            <a:r>
              <a:rPr lang="en-US" sz="2400" dirty="0" smtClean="0"/>
              <a:t> </a:t>
            </a:r>
            <a:r>
              <a:rPr lang="en-US" sz="2400" dirty="0" err="1" smtClean="0"/>
              <a:t>profesional</a:t>
            </a:r>
            <a:endParaRPr lang="en-US" sz="2400" dirty="0" smtClean="0"/>
          </a:p>
        </p:txBody>
      </p:sp>
      <p:sp>
        <p:nvSpPr>
          <p:cNvPr id="6" name="TextBox 5"/>
          <p:cNvSpPr txBox="1"/>
          <p:nvPr/>
        </p:nvSpPr>
        <p:spPr>
          <a:xfrm>
            <a:off x="666779" y="4221733"/>
            <a:ext cx="5095242" cy="584776"/>
          </a:xfrm>
          <a:prstGeom prst="rect">
            <a:avLst/>
          </a:prstGeom>
          <a:noFill/>
        </p:spPr>
        <p:txBody>
          <a:bodyPr wrap="square" rtlCol="0">
            <a:spAutoFit/>
          </a:bodyPr>
          <a:lstStyle/>
          <a:p>
            <a:r>
              <a:rPr lang="en-US" sz="3200" dirty="0" smtClean="0"/>
              <a:t>2010 (</a:t>
            </a:r>
            <a:r>
              <a:rPr lang="en-US" sz="3200" dirty="0" err="1" smtClean="0"/>
              <a:t>Banco</a:t>
            </a:r>
            <a:r>
              <a:rPr lang="en-US" sz="3200" dirty="0" smtClean="0"/>
              <a:t> Mundial)</a:t>
            </a:r>
            <a:endParaRPr lang="en-US" sz="3200" dirty="0"/>
          </a:p>
        </p:txBody>
      </p:sp>
      <p:sp>
        <p:nvSpPr>
          <p:cNvPr id="7" name="TextBox 6"/>
          <p:cNvSpPr txBox="1"/>
          <p:nvPr/>
        </p:nvSpPr>
        <p:spPr>
          <a:xfrm>
            <a:off x="917483" y="5630769"/>
            <a:ext cx="7191530" cy="830997"/>
          </a:xfrm>
          <a:prstGeom prst="rect">
            <a:avLst/>
          </a:prstGeom>
          <a:noFill/>
        </p:spPr>
        <p:txBody>
          <a:bodyPr wrap="square" rtlCol="0">
            <a:spAutoFit/>
          </a:bodyPr>
          <a:lstStyle/>
          <a:p>
            <a:r>
              <a:rPr lang="en-US" sz="2400" dirty="0" smtClean="0"/>
              <a:t>- </a:t>
            </a:r>
            <a:r>
              <a:rPr lang="en-US" sz="2400" dirty="0" err="1" smtClean="0"/>
              <a:t>Pruebas</a:t>
            </a:r>
            <a:r>
              <a:rPr lang="en-US" sz="2400" dirty="0" smtClean="0"/>
              <a:t> </a:t>
            </a:r>
            <a:r>
              <a:rPr lang="en-US" sz="2400" dirty="0" err="1" smtClean="0"/>
              <a:t>basadas</a:t>
            </a:r>
            <a:r>
              <a:rPr lang="en-US" sz="2400" dirty="0" smtClean="0"/>
              <a:t> </a:t>
            </a:r>
            <a:r>
              <a:rPr lang="en-US" sz="2400" dirty="0" err="1" smtClean="0"/>
              <a:t>en</a:t>
            </a:r>
            <a:r>
              <a:rPr lang="en-US" sz="2400" dirty="0" smtClean="0"/>
              <a:t> el </a:t>
            </a:r>
            <a:r>
              <a:rPr lang="en-US" sz="2400" dirty="0" err="1" smtClean="0"/>
              <a:t>curriculo</a:t>
            </a:r>
            <a:r>
              <a:rPr lang="en-US" sz="2400" dirty="0" smtClean="0"/>
              <a:t> son </a:t>
            </a:r>
            <a:r>
              <a:rPr lang="en-US" sz="2400" dirty="0" err="1" smtClean="0"/>
              <a:t>mejores</a:t>
            </a:r>
            <a:r>
              <a:rPr lang="en-US" sz="2400" dirty="0" smtClean="0"/>
              <a:t>: </a:t>
            </a:r>
            <a:r>
              <a:rPr lang="en-US" sz="2400" dirty="0" err="1" smtClean="0"/>
              <a:t>mejoran</a:t>
            </a:r>
            <a:r>
              <a:rPr lang="en-US" sz="2400" dirty="0" smtClean="0"/>
              <a:t> el </a:t>
            </a:r>
            <a:r>
              <a:rPr lang="en-US" sz="2400" dirty="0" err="1" smtClean="0"/>
              <a:t>rendimiento</a:t>
            </a:r>
            <a:endParaRPr lang="en-US" sz="2400" dirty="0"/>
          </a:p>
        </p:txBody>
      </p:sp>
      <p:sp>
        <p:nvSpPr>
          <p:cNvPr id="8" name="TextBox 7"/>
          <p:cNvSpPr txBox="1"/>
          <p:nvPr/>
        </p:nvSpPr>
        <p:spPr>
          <a:xfrm>
            <a:off x="917483" y="4799772"/>
            <a:ext cx="7299283" cy="830997"/>
          </a:xfrm>
          <a:prstGeom prst="rect">
            <a:avLst/>
          </a:prstGeom>
          <a:noFill/>
        </p:spPr>
        <p:txBody>
          <a:bodyPr wrap="square" rtlCol="0">
            <a:spAutoFit/>
          </a:bodyPr>
          <a:lstStyle/>
          <a:p>
            <a:r>
              <a:rPr lang="en-US" sz="2400" dirty="0" smtClean="0"/>
              <a:t>- </a:t>
            </a:r>
            <a:r>
              <a:rPr lang="en-US" sz="2400" dirty="0" err="1" smtClean="0"/>
              <a:t>Reemplazar</a:t>
            </a:r>
            <a:r>
              <a:rPr lang="en-US" sz="2400" dirty="0" smtClean="0"/>
              <a:t> </a:t>
            </a:r>
            <a:r>
              <a:rPr lang="en-US" sz="2400" dirty="0" err="1" smtClean="0"/>
              <a:t>prueba</a:t>
            </a:r>
            <a:r>
              <a:rPr lang="en-US" sz="2400" dirty="0" smtClean="0"/>
              <a:t> de entrada con un </a:t>
            </a:r>
            <a:r>
              <a:rPr lang="en-US" sz="2400" dirty="0" err="1" smtClean="0"/>
              <a:t>examen</a:t>
            </a:r>
            <a:r>
              <a:rPr lang="en-US" sz="2400" dirty="0" smtClean="0"/>
              <a:t> de </a:t>
            </a:r>
            <a:r>
              <a:rPr lang="en-US" sz="2400" dirty="0" err="1" smtClean="0"/>
              <a:t>salida</a:t>
            </a:r>
            <a:r>
              <a:rPr lang="en-US" sz="2400" dirty="0" smtClean="0"/>
              <a:t> de la </a:t>
            </a:r>
            <a:r>
              <a:rPr lang="en-US" sz="2400" dirty="0" err="1" smtClean="0"/>
              <a:t>enseñanza</a:t>
            </a:r>
            <a:r>
              <a:rPr lang="en-US" sz="2400" dirty="0" smtClean="0"/>
              <a:t> media universal </a:t>
            </a:r>
            <a:endParaRPr lang="en-US" sz="2400" dirty="0"/>
          </a:p>
        </p:txBody>
      </p:sp>
    </p:spTree>
    <p:extLst>
      <p:ext uri="{BB962C8B-B14F-4D97-AF65-F5344CB8AC3E}">
        <p14:creationId xmlns:p14="http://schemas.microsoft.com/office/powerpoint/2010/main" val="13836390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CL" dirty="0" smtClean="0"/>
              <a:t>Multiplicidad de Propósitos en la PSU:</a:t>
            </a:r>
            <a:endParaRPr lang="es-CL" dirty="0"/>
          </a:p>
        </p:txBody>
      </p:sp>
      <p:sp>
        <p:nvSpPr>
          <p:cNvPr id="3" name="Subtitle 2"/>
          <p:cNvSpPr>
            <a:spLocks noGrp="1"/>
          </p:cNvSpPr>
          <p:nvPr>
            <p:ph idx="1"/>
          </p:nvPr>
        </p:nvSpPr>
        <p:spPr>
          <a:xfrm>
            <a:off x="457200" y="1600200"/>
            <a:ext cx="8382000" cy="4525963"/>
          </a:xfrm>
        </p:spPr>
        <p:txBody>
          <a:bodyPr>
            <a:normAutofit fontScale="85000" lnSpcReduction="10000"/>
          </a:bodyPr>
          <a:lstStyle/>
          <a:p>
            <a:pPr marL="514350" indent="-514350" algn="l">
              <a:buAutoNum type="arabicPeriod"/>
            </a:pPr>
            <a:r>
              <a:rPr lang="en-US" dirty="0" err="1" smtClean="0"/>
              <a:t>Medir</a:t>
            </a:r>
            <a:r>
              <a:rPr lang="en-US" dirty="0" smtClean="0"/>
              <a:t> la </a:t>
            </a:r>
            <a:r>
              <a:rPr lang="en-US" dirty="0" err="1" smtClean="0"/>
              <a:t>implementación</a:t>
            </a:r>
            <a:r>
              <a:rPr lang="en-US" dirty="0" smtClean="0"/>
              <a:t> de un </a:t>
            </a:r>
            <a:r>
              <a:rPr lang="en-US" dirty="0" err="1" smtClean="0"/>
              <a:t>nuevo</a:t>
            </a:r>
            <a:r>
              <a:rPr lang="en-US" dirty="0" smtClean="0"/>
              <a:t> curriculum; </a:t>
            </a:r>
          </a:p>
          <a:p>
            <a:pPr marL="514350" indent="-514350" algn="l">
              <a:buAutoNum type="arabicPeriod"/>
            </a:pPr>
            <a:r>
              <a:rPr lang="en-US" dirty="0" err="1" smtClean="0"/>
              <a:t>Medir</a:t>
            </a:r>
            <a:r>
              <a:rPr lang="en-US" dirty="0" smtClean="0"/>
              <a:t> </a:t>
            </a:r>
            <a:r>
              <a:rPr lang="en-US" dirty="0" err="1" smtClean="0"/>
              <a:t>bien</a:t>
            </a:r>
            <a:r>
              <a:rPr lang="en-US" dirty="0" smtClean="0"/>
              <a:t> el </a:t>
            </a:r>
            <a:r>
              <a:rPr lang="en-US" dirty="0" err="1" smtClean="0"/>
              <a:t>dominio</a:t>
            </a:r>
            <a:r>
              <a:rPr lang="en-US" dirty="0" smtClean="0"/>
              <a:t> de dos </a:t>
            </a:r>
            <a:r>
              <a:rPr lang="en-US" dirty="0" err="1" smtClean="0"/>
              <a:t>curriculos</a:t>
            </a:r>
            <a:r>
              <a:rPr lang="en-US" dirty="0" smtClean="0"/>
              <a:t> </a:t>
            </a:r>
            <a:r>
              <a:rPr lang="en-US" dirty="0" err="1" smtClean="0"/>
              <a:t>muy</a:t>
            </a:r>
            <a:r>
              <a:rPr lang="en-US" dirty="0" smtClean="0"/>
              <a:t> </a:t>
            </a:r>
            <a:r>
              <a:rPr lang="en-US" dirty="0" err="1" smtClean="0"/>
              <a:t>distintos</a:t>
            </a:r>
            <a:r>
              <a:rPr lang="en-US" dirty="0" smtClean="0"/>
              <a:t> entre </a:t>
            </a:r>
            <a:r>
              <a:rPr lang="en-US" dirty="0" err="1" smtClean="0"/>
              <a:t>sí</a:t>
            </a:r>
            <a:r>
              <a:rPr lang="en-US" dirty="0" smtClean="0"/>
              <a:t>;</a:t>
            </a:r>
          </a:p>
          <a:p>
            <a:pPr marL="514350" indent="-514350" algn="l">
              <a:buAutoNum type="arabicPeriod"/>
            </a:pPr>
            <a:r>
              <a:rPr lang="en-US" dirty="0" err="1" smtClean="0"/>
              <a:t>Incentivar</a:t>
            </a:r>
            <a:r>
              <a:rPr lang="en-US" dirty="0" smtClean="0"/>
              <a:t> a </a:t>
            </a:r>
            <a:r>
              <a:rPr lang="en-US" dirty="0" err="1" smtClean="0"/>
              <a:t>los</a:t>
            </a:r>
            <a:r>
              <a:rPr lang="en-US" dirty="0" smtClean="0"/>
              <a:t> </a:t>
            </a:r>
            <a:r>
              <a:rPr lang="en-US" dirty="0" err="1" smtClean="0"/>
              <a:t>liceos</a:t>
            </a:r>
            <a:r>
              <a:rPr lang="en-US" dirty="0" smtClean="0"/>
              <a:t> a </a:t>
            </a:r>
            <a:r>
              <a:rPr lang="en-US" dirty="0" err="1" smtClean="0"/>
              <a:t>implementar</a:t>
            </a:r>
            <a:r>
              <a:rPr lang="en-US" dirty="0" smtClean="0"/>
              <a:t> el </a:t>
            </a:r>
            <a:r>
              <a:rPr lang="en-US" dirty="0" err="1" smtClean="0"/>
              <a:t>nuevo</a:t>
            </a:r>
            <a:r>
              <a:rPr lang="en-US" dirty="0" smtClean="0"/>
              <a:t> </a:t>
            </a:r>
            <a:r>
              <a:rPr lang="en-US" dirty="0" err="1" smtClean="0"/>
              <a:t>currículo</a:t>
            </a:r>
            <a:endParaRPr lang="en-US" dirty="0" smtClean="0"/>
          </a:p>
          <a:p>
            <a:pPr marL="514350" indent="-514350" algn="l">
              <a:buAutoNum type="arabicPeriod"/>
            </a:pPr>
            <a:r>
              <a:rPr lang="en-US" dirty="0" err="1" smtClean="0"/>
              <a:t>Incentivar</a:t>
            </a:r>
            <a:r>
              <a:rPr lang="en-US" dirty="0" smtClean="0"/>
              <a:t> a </a:t>
            </a:r>
            <a:r>
              <a:rPr lang="en-US" dirty="0" err="1" smtClean="0"/>
              <a:t>los</a:t>
            </a:r>
            <a:r>
              <a:rPr lang="en-US" dirty="0" smtClean="0"/>
              <a:t> </a:t>
            </a:r>
            <a:r>
              <a:rPr lang="en-US" dirty="0" err="1" smtClean="0"/>
              <a:t>alumnos</a:t>
            </a:r>
            <a:r>
              <a:rPr lang="en-US" dirty="0" smtClean="0"/>
              <a:t> a </a:t>
            </a:r>
            <a:r>
              <a:rPr lang="en-US" dirty="0" err="1" smtClean="0"/>
              <a:t>estudiar</a:t>
            </a:r>
            <a:r>
              <a:rPr lang="en-US" dirty="0" smtClean="0"/>
              <a:t> </a:t>
            </a:r>
            <a:r>
              <a:rPr lang="en-US" dirty="0" err="1" smtClean="0"/>
              <a:t>más</a:t>
            </a:r>
            <a:r>
              <a:rPr lang="en-US" dirty="0" smtClean="0"/>
              <a:t>  </a:t>
            </a:r>
          </a:p>
          <a:p>
            <a:pPr marL="514350" indent="-514350" algn="l">
              <a:buAutoNum type="arabicPeriod"/>
            </a:pPr>
            <a:r>
              <a:rPr lang="en-US" dirty="0" err="1" smtClean="0"/>
              <a:t>Predecir</a:t>
            </a:r>
            <a:r>
              <a:rPr lang="en-US" dirty="0" smtClean="0"/>
              <a:t> el </a:t>
            </a:r>
            <a:r>
              <a:rPr lang="en-US" dirty="0" err="1" smtClean="0"/>
              <a:t>éxito</a:t>
            </a:r>
            <a:r>
              <a:rPr lang="en-US" dirty="0" smtClean="0"/>
              <a:t> </a:t>
            </a:r>
            <a:r>
              <a:rPr lang="en-US" dirty="0" err="1" smtClean="0"/>
              <a:t>en</a:t>
            </a:r>
            <a:r>
              <a:rPr lang="en-US" dirty="0" smtClean="0"/>
              <a:t> la </a:t>
            </a:r>
            <a:r>
              <a:rPr lang="en-US" dirty="0" err="1" smtClean="0"/>
              <a:t>universidad</a:t>
            </a:r>
            <a:r>
              <a:rPr lang="en-US" dirty="0" smtClean="0"/>
              <a:t>;</a:t>
            </a:r>
            <a:endParaRPr lang="en-US" dirty="0"/>
          </a:p>
          <a:p>
            <a:pPr marL="514350" indent="-514350" algn="l">
              <a:buAutoNum type="arabicPeriod"/>
            </a:pPr>
            <a:r>
              <a:rPr lang="en-US" dirty="0" err="1" smtClean="0"/>
              <a:t>Predecir</a:t>
            </a:r>
            <a:r>
              <a:rPr lang="en-US" dirty="0" smtClean="0"/>
              <a:t> </a:t>
            </a:r>
            <a:r>
              <a:rPr lang="en-US" dirty="0" err="1" smtClean="0"/>
              <a:t>éxito</a:t>
            </a:r>
            <a:r>
              <a:rPr lang="en-US" dirty="0" smtClean="0"/>
              <a:t> en </a:t>
            </a:r>
            <a:r>
              <a:rPr lang="en-US" dirty="0" err="1" smtClean="0"/>
              <a:t>programas</a:t>
            </a:r>
            <a:r>
              <a:rPr lang="en-US" dirty="0" smtClean="0"/>
              <a:t> </a:t>
            </a:r>
            <a:r>
              <a:rPr lang="en-US" dirty="0" err="1" smtClean="0"/>
              <a:t>universitarios</a:t>
            </a:r>
            <a:r>
              <a:rPr lang="en-US" dirty="0" smtClean="0"/>
              <a:t> </a:t>
            </a:r>
            <a:r>
              <a:rPr lang="en-US" dirty="0" err="1" smtClean="0"/>
              <a:t>muy</a:t>
            </a:r>
            <a:r>
              <a:rPr lang="en-US" dirty="0" smtClean="0"/>
              <a:t> </a:t>
            </a:r>
            <a:r>
              <a:rPr lang="en-US" dirty="0" err="1" smtClean="0"/>
              <a:t>distintos</a:t>
            </a:r>
            <a:r>
              <a:rPr lang="en-US" dirty="0" smtClean="0"/>
              <a:t> entre </a:t>
            </a:r>
            <a:r>
              <a:rPr lang="en-US" dirty="0" err="1" smtClean="0"/>
              <a:t>sí</a:t>
            </a:r>
            <a:r>
              <a:rPr lang="en-US" dirty="0" smtClean="0"/>
              <a:t> </a:t>
            </a:r>
          </a:p>
          <a:p>
            <a:pPr marL="514350" indent="-514350" algn="l">
              <a:buAutoNum type="arabicPeriod"/>
            </a:pPr>
            <a:r>
              <a:rPr lang="en-US" dirty="0" err="1" smtClean="0"/>
              <a:t>Proveer</a:t>
            </a:r>
            <a:r>
              <a:rPr lang="en-US" dirty="0" smtClean="0"/>
              <a:t> </a:t>
            </a:r>
            <a:r>
              <a:rPr lang="en-US" dirty="0" err="1" smtClean="0"/>
              <a:t>puntos</a:t>
            </a:r>
            <a:r>
              <a:rPr lang="en-US" dirty="0" smtClean="0"/>
              <a:t> de </a:t>
            </a:r>
            <a:r>
              <a:rPr lang="en-US" dirty="0" err="1" smtClean="0"/>
              <a:t>corte</a:t>
            </a:r>
            <a:r>
              <a:rPr lang="en-US" dirty="0" smtClean="0"/>
              <a:t> </a:t>
            </a:r>
            <a:r>
              <a:rPr lang="en-US" dirty="0" err="1" smtClean="0"/>
              <a:t>para</a:t>
            </a:r>
            <a:r>
              <a:rPr lang="en-US" dirty="0" smtClean="0"/>
              <a:t> el </a:t>
            </a:r>
            <a:r>
              <a:rPr lang="en-US" dirty="0" err="1" smtClean="0"/>
              <a:t>ingreso</a:t>
            </a:r>
            <a:r>
              <a:rPr lang="en-US" dirty="0" smtClean="0"/>
              <a:t> a la </a:t>
            </a:r>
            <a:r>
              <a:rPr lang="en-US" dirty="0" err="1" smtClean="0"/>
              <a:t>universidad</a:t>
            </a:r>
            <a:r>
              <a:rPr lang="en-US" dirty="0" smtClean="0"/>
              <a:t>, </a:t>
            </a:r>
            <a:r>
              <a:rPr lang="en-US" dirty="0" err="1" smtClean="0"/>
              <a:t>para</a:t>
            </a:r>
            <a:r>
              <a:rPr lang="en-US" dirty="0" smtClean="0"/>
              <a:t> </a:t>
            </a:r>
            <a:r>
              <a:rPr lang="en-US" dirty="0" err="1" smtClean="0"/>
              <a:t>becas</a:t>
            </a:r>
            <a:r>
              <a:rPr lang="en-US" dirty="0" smtClean="0"/>
              <a:t> y </a:t>
            </a:r>
            <a:r>
              <a:rPr lang="en-US" dirty="0" err="1" smtClean="0"/>
              <a:t>ayudas</a:t>
            </a:r>
            <a:r>
              <a:rPr lang="en-US" dirty="0" smtClean="0"/>
              <a:t> </a:t>
            </a:r>
            <a:r>
              <a:rPr lang="en-US" dirty="0" err="1" smtClean="0"/>
              <a:t>financieras</a:t>
            </a:r>
            <a:r>
              <a:rPr lang="en-US" dirty="0" smtClean="0"/>
              <a:t>.</a:t>
            </a:r>
          </a:p>
        </p:txBody>
      </p:sp>
      <p:sp>
        <p:nvSpPr>
          <p:cNvPr id="5" name="Title 1"/>
          <p:cNvSpPr txBox="1">
            <a:spLocks/>
          </p:cNvSpPr>
          <p:nvPr/>
        </p:nvSpPr>
        <p:spPr>
          <a:xfrm>
            <a:off x="521369" y="600763"/>
            <a:ext cx="8074526" cy="116072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32271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729" y="765907"/>
            <a:ext cx="7992239" cy="584775"/>
          </a:xfrm>
          <a:prstGeom prst="rect">
            <a:avLst/>
          </a:prstGeom>
          <a:noFill/>
        </p:spPr>
        <p:txBody>
          <a:bodyPr wrap="square" rtlCol="0">
            <a:spAutoFit/>
          </a:bodyPr>
          <a:lstStyle/>
          <a:p>
            <a:r>
              <a:rPr lang="en-US" sz="3200" dirty="0" smtClean="0"/>
              <a:t>PSU:  </a:t>
            </a:r>
            <a:r>
              <a:rPr lang="en-US" sz="3200" dirty="0" err="1" smtClean="0"/>
              <a:t>una</a:t>
            </a:r>
            <a:r>
              <a:rPr lang="en-US" sz="3200" dirty="0" smtClean="0"/>
              <a:t> </a:t>
            </a:r>
            <a:r>
              <a:rPr lang="en-US" sz="3200" dirty="0" err="1" smtClean="0"/>
              <a:t>prueba</a:t>
            </a:r>
            <a:r>
              <a:rPr lang="en-US" sz="3200" dirty="0" smtClean="0"/>
              <a:t> </a:t>
            </a:r>
            <a:r>
              <a:rPr lang="en-US" sz="3200" dirty="0" err="1" smtClean="0"/>
              <a:t>en</a:t>
            </a:r>
            <a:r>
              <a:rPr lang="en-US" sz="3200" dirty="0" smtClean="0"/>
              <a:t> </a:t>
            </a:r>
            <a:r>
              <a:rPr lang="en-US" sz="3200" dirty="0" err="1" smtClean="0"/>
              <a:t>guerra</a:t>
            </a:r>
            <a:r>
              <a:rPr lang="en-US" sz="3200" dirty="0" smtClean="0"/>
              <a:t> </a:t>
            </a:r>
            <a:r>
              <a:rPr lang="en-US" sz="3200" dirty="0" err="1" smtClean="0"/>
              <a:t>consigo</a:t>
            </a:r>
            <a:r>
              <a:rPr lang="en-US" sz="3200" dirty="0" smtClean="0"/>
              <a:t> </a:t>
            </a:r>
            <a:r>
              <a:rPr lang="en-US" sz="3200" dirty="0" err="1" smtClean="0"/>
              <a:t>misma</a:t>
            </a:r>
            <a:endParaRPr lang="en-US" sz="3200" dirty="0"/>
          </a:p>
        </p:txBody>
      </p:sp>
      <p:sp>
        <p:nvSpPr>
          <p:cNvPr id="3" name="TextBox 2"/>
          <p:cNvSpPr txBox="1"/>
          <p:nvPr/>
        </p:nvSpPr>
        <p:spPr>
          <a:xfrm>
            <a:off x="4444682" y="3035731"/>
            <a:ext cx="4188286" cy="3108543"/>
          </a:xfrm>
          <a:prstGeom prst="rect">
            <a:avLst/>
          </a:prstGeom>
          <a:noFill/>
        </p:spPr>
        <p:txBody>
          <a:bodyPr wrap="square" rtlCol="0">
            <a:spAutoFit/>
          </a:bodyPr>
          <a:lstStyle/>
          <a:p>
            <a:r>
              <a:rPr lang="en-US" sz="2800" dirty="0" smtClean="0"/>
              <a:t>Se </a:t>
            </a:r>
            <a:r>
              <a:rPr lang="en-US" sz="2800" dirty="0" err="1" smtClean="0"/>
              <a:t>espera</a:t>
            </a:r>
            <a:r>
              <a:rPr lang="en-US" sz="2800" dirty="0" smtClean="0"/>
              <a:t> que </a:t>
            </a:r>
            <a:r>
              <a:rPr lang="en-US" sz="2800" dirty="0" err="1" smtClean="0"/>
              <a:t>haga</a:t>
            </a:r>
            <a:r>
              <a:rPr lang="en-US" sz="2800" dirty="0" smtClean="0"/>
              <a:t> </a:t>
            </a:r>
            <a:r>
              <a:rPr lang="en-US" sz="2800" dirty="0" err="1" smtClean="0"/>
              <a:t>demasiadas</a:t>
            </a:r>
            <a:r>
              <a:rPr lang="en-US" sz="2800" dirty="0" smtClean="0"/>
              <a:t> </a:t>
            </a:r>
            <a:r>
              <a:rPr lang="en-US" sz="2800" dirty="0" err="1" smtClean="0"/>
              <a:t>cosas</a:t>
            </a:r>
            <a:r>
              <a:rPr lang="en-US" sz="2800" dirty="0" smtClean="0"/>
              <a:t>…</a:t>
            </a:r>
          </a:p>
          <a:p>
            <a:endParaRPr lang="en-US" sz="2800" dirty="0"/>
          </a:p>
          <a:p>
            <a:r>
              <a:rPr lang="en-US" sz="2800" dirty="0" smtClean="0"/>
              <a:t>…</a:t>
            </a:r>
            <a:r>
              <a:rPr lang="en-US" sz="2800" dirty="0" err="1" smtClean="0"/>
              <a:t>ninguna</a:t>
            </a:r>
            <a:r>
              <a:rPr lang="en-US" sz="2800" dirty="0" smtClean="0"/>
              <a:t> la </a:t>
            </a:r>
            <a:r>
              <a:rPr lang="en-US" sz="2800" dirty="0" err="1" smtClean="0"/>
              <a:t>hace</a:t>
            </a:r>
            <a:r>
              <a:rPr lang="en-US" sz="2800" dirty="0" smtClean="0"/>
              <a:t> </a:t>
            </a:r>
            <a:r>
              <a:rPr lang="en-US" sz="2800" dirty="0" err="1" smtClean="0"/>
              <a:t>bien</a:t>
            </a:r>
            <a:r>
              <a:rPr lang="en-US" sz="2800" dirty="0" smtClean="0"/>
              <a:t>, </a:t>
            </a:r>
          </a:p>
          <a:p>
            <a:endParaRPr lang="en-US" sz="2800" dirty="0" smtClean="0"/>
          </a:p>
          <a:p>
            <a:r>
              <a:rPr lang="en-US" sz="2800" dirty="0" smtClean="0"/>
              <a:t>…&amp; </a:t>
            </a:r>
            <a:r>
              <a:rPr lang="en-US" sz="2800" dirty="0" err="1" smtClean="0"/>
              <a:t>empeora</a:t>
            </a:r>
            <a:r>
              <a:rPr lang="en-US" sz="2800" dirty="0" smtClean="0"/>
              <a:t> </a:t>
            </a:r>
            <a:r>
              <a:rPr lang="en-US" sz="2800" dirty="0" err="1" smtClean="0"/>
              <a:t>algunas</a:t>
            </a:r>
            <a:r>
              <a:rPr lang="en-US" sz="2800" dirty="0" smtClean="0"/>
              <a:t> </a:t>
            </a:r>
            <a:r>
              <a:rPr lang="en-US" sz="2800" dirty="0" err="1" smtClean="0"/>
              <a:t>importante</a:t>
            </a:r>
            <a:r>
              <a:rPr lang="en-US" sz="2800" dirty="0" err="1"/>
              <a:t>s</a:t>
            </a:r>
            <a:endParaRPr lang="en-US" sz="2800" dirty="0"/>
          </a:p>
        </p:txBody>
      </p:sp>
      <p:sp>
        <p:nvSpPr>
          <p:cNvPr id="4" name="TextBox 3"/>
          <p:cNvSpPr txBox="1"/>
          <p:nvPr/>
        </p:nvSpPr>
        <p:spPr>
          <a:xfrm>
            <a:off x="640729" y="1555720"/>
            <a:ext cx="7607905" cy="1200329"/>
          </a:xfrm>
          <a:prstGeom prst="rect">
            <a:avLst/>
          </a:prstGeom>
          <a:noFill/>
        </p:spPr>
        <p:txBody>
          <a:bodyPr wrap="square" rtlCol="0">
            <a:spAutoFit/>
          </a:bodyPr>
          <a:lstStyle/>
          <a:p>
            <a:pPr algn="ctr"/>
            <a:r>
              <a:rPr lang="en-US" dirty="0" smtClean="0"/>
              <a:t>(</a:t>
            </a:r>
            <a:r>
              <a:rPr lang="en-US" dirty="0" err="1" smtClean="0"/>
              <a:t>una</a:t>
            </a:r>
            <a:r>
              <a:rPr lang="en-US" dirty="0" smtClean="0"/>
              <a:t> </a:t>
            </a:r>
            <a:r>
              <a:rPr lang="en-US" dirty="0" err="1" smtClean="0"/>
              <a:t>prueba</a:t>
            </a:r>
            <a:r>
              <a:rPr lang="en-US" dirty="0" smtClean="0"/>
              <a:t> de </a:t>
            </a:r>
            <a:r>
              <a:rPr lang="en-US" dirty="0" err="1" smtClean="0"/>
              <a:t>salida</a:t>
            </a:r>
            <a:r>
              <a:rPr lang="en-US" dirty="0" smtClean="0"/>
              <a:t> de la </a:t>
            </a:r>
            <a:r>
              <a:rPr lang="en-US" dirty="0" err="1" smtClean="0"/>
              <a:t>educación</a:t>
            </a:r>
            <a:r>
              <a:rPr lang="en-US" dirty="0" smtClean="0"/>
              <a:t> </a:t>
            </a:r>
            <a:r>
              <a:rPr lang="en-US" dirty="0" err="1" smtClean="0"/>
              <a:t>científica</a:t>
            </a:r>
            <a:r>
              <a:rPr lang="en-US" dirty="0" smtClean="0"/>
              <a:t> </a:t>
            </a:r>
            <a:r>
              <a:rPr lang="en-US" dirty="0" err="1" smtClean="0"/>
              <a:t>humanista</a:t>
            </a:r>
            <a:r>
              <a:rPr lang="en-US" dirty="0" smtClean="0"/>
              <a:t>, </a:t>
            </a:r>
            <a:r>
              <a:rPr lang="en-US" dirty="0" err="1" smtClean="0"/>
              <a:t>presentado</a:t>
            </a:r>
            <a:r>
              <a:rPr lang="en-US" dirty="0" smtClean="0"/>
              <a:t> </a:t>
            </a:r>
            <a:r>
              <a:rPr lang="en-US" dirty="0" err="1" smtClean="0"/>
              <a:t>como</a:t>
            </a:r>
            <a:r>
              <a:rPr lang="en-US" dirty="0" smtClean="0"/>
              <a:t> un </a:t>
            </a:r>
            <a:r>
              <a:rPr lang="en-US" dirty="0" err="1" smtClean="0"/>
              <a:t>vehículo</a:t>
            </a:r>
            <a:r>
              <a:rPr lang="en-US" dirty="0" smtClean="0"/>
              <a:t> para </a:t>
            </a:r>
            <a:r>
              <a:rPr lang="en-US" dirty="0" err="1" smtClean="0"/>
              <a:t>evaluar</a:t>
            </a:r>
            <a:r>
              <a:rPr lang="en-US" dirty="0" smtClean="0"/>
              <a:t> la </a:t>
            </a:r>
            <a:r>
              <a:rPr lang="en-US" dirty="0" err="1" smtClean="0"/>
              <a:t>cobertura</a:t>
            </a:r>
            <a:r>
              <a:rPr lang="en-US" dirty="0" smtClean="0"/>
              <a:t> curricular que hoy </a:t>
            </a:r>
            <a:r>
              <a:rPr lang="en-US" dirty="0" err="1" smtClean="0"/>
              <a:t>es</a:t>
            </a:r>
            <a:r>
              <a:rPr lang="en-US" dirty="0" smtClean="0"/>
              <a:t> </a:t>
            </a:r>
            <a:r>
              <a:rPr lang="en-US" dirty="0" err="1" smtClean="0"/>
              <a:t>empleada</a:t>
            </a:r>
            <a:r>
              <a:rPr lang="en-US" dirty="0" smtClean="0"/>
              <a:t> </a:t>
            </a:r>
            <a:r>
              <a:rPr lang="en-US" dirty="0" err="1" smtClean="0"/>
              <a:t>como</a:t>
            </a:r>
            <a:r>
              <a:rPr lang="en-US" dirty="0" smtClean="0"/>
              <a:t> </a:t>
            </a:r>
            <a:r>
              <a:rPr lang="en-US" dirty="0" err="1" smtClean="0"/>
              <a:t>prueba</a:t>
            </a:r>
            <a:r>
              <a:rPr lang="en-US" dirty="0" smtClean="0"/>
              <a:t> de admission para </a:t>
            </a:r>
            <a:r>
              <a:rPr lang="en-US" dirty="0" err="1" smtClean="0"/>
              <a:t>todos</a:t>
            </a:r>
            <a:r>
              <a:rPr lang="en-US" dirty="0" smtClean="0"/>
              <a:t> </a:t>
            </a:r>
            <a:r>
              <a:rPr lang="en-US" dirty="0" err="1" smtClean="0"/>
              <a:t>los</a:t>
            </a:r>
            <a:r>
              <a:rPr lang="en-US" dirty="0" smtClean="0"/>
              <a:t> </a:t>
            </a:r>
            <a:r>
              <a:rPr lang="en-US" dirty="0" err="1" smtClean="0"/>
              <a:t>estudiantes</a:t>
            </a:r>
            <a:r>
              <a:rPr lang="en-US" dirty="0" smtClean="0"/>
              <a:t> (</a:t>
            </a:r>
            <a:r>
              <a:rPr lang="en-US" dirty="0" err="1" smtClean="0"/>
              <a:t>incluyendo</a:t>
            </a:r>
            <a:r>
              <a:rPr lang="en-US" dirty="0" smtClean="0"/>
              <a:t> a </a:t>
            </a:r>
            <a:r>
              <a:rPr lang="en-US" dirty="0" err="1" smtClean="0"/>
              <a:t>los</a:t>
            </a:r>
            <a:r>
              <a:rPr lang="en-US" dirty="0" smtClean="0"/>
              <a:t> de la </a:t>
            </a:r>
            <a:r>
              <a:rPr lang="en-US" dirty="0" err="1" smtClean="0"/>
              <a:t>enseñanza</a:t>
            </a:r>
            <a:r>
              <a:rPr lang="en-US" dirty="0" smtClean="0"/>
              <a:t> media TP )</a:t>
            </a:r>
            <a:endParaRPr lang="en-US" dirty="0"/>
          </a:p>
        </p:txBody>
      </p:sp>
      <p:pic>
        <p:nvPicPr>
          <p:cNvPr id="5" name="Picture 4" descr="stk19928boj.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347" y="3320568"/>
            <a:ext cx="2593489" cy="2750620"/>
          </a:xfrm>
          <a:prstGeom prst="rect">
            <a:avLst/>
          </a:prstGeom>
        </p:spPr>
      </p:pic>
    </p:spTree>
    <p:extLst>
      <p:ext uri="{BB962C8B-B14F-4D97-AF65-F5344CB8AC3E}">
        <p14:creationId xmlns:p14="http://schemas.microsoft.com/office/powerpoint/2010/main" val="588167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689" y="532876"/>
            <a:ext cx="8533738" cy="1077218"/>
          </a:xfrm>
          <a:prstGeom prst="rect">
            <a:avLst/>
          </a:prstGeom>
          <a:noFill/>
        </p:spPr>
        <p:txBody>
          <a:bodyPr wrap="square" rtlCol="0">
            <a:spAutoFit/>
          </a:bodyPr>
          <a:lstStyle/>
          <a:p>
            <a:pPr algn="ctr"/>
            <a:r>
              <a:rPr lang="es-CL" sz="3200" dirty="0" smtClean="0"/>
              <a:t>Estándares Internacionales Pruebas Educacionales:  </a:t>
            </a:r>
          </a:p>
        </p:txBody>
      </p:sp>
      <p:sp>
        <p:nvSpPr>
          <p:cNvPr id="3" name="TextBox 2"/>
          <p:cNvSpPr txBox="1"/>
          <p:nvPr/>
        </p:nvSpPr>
        <p:spPr>
          <a:xfrm>
            <a:off x="3552417" y="2194119"/>
            <a:ext cx="4842400" cy="3108543"/>
          </a:xfrm>
          <a:prstGeom prst="rect">
            <a:avLst/>
          </a:prstGeom>
          <a:noFill/>
        </p:spPr>
        <p:txBody>
          <a:bodyPr wrap="square" rtlCol="0">
            <a:spAutoFit/>
          </a:bodyPr>
          <a:lstStyle/>
          <a:p>
            <a:r>
              <a:rPr lang="es-CL" sz="2800" dirty="0" smtClean="0"/>
              <a:t>El o los propósitos de una prueba deben ser claros para todos las partes interesadas.</a:t>
            </a:r>
          </a:p>
          <a:p>
            <a:endParaRPr lang="es-CL" sz="2800" dirty="0"/>
          </a:p>
          <a:p>
            <a:r>
              <a:rPr lang="es-CL" sz="2800" dirty="0" smtClean="0"/>
              <a:t>Una prueba con consecuencias debe ser empíricamente validada para cada propósito</a:t>
            </a:r>
            <a:endParaRPr lang="es-CL" sz="2800" dirty="0"/>
          </a:p>
        </p:txBody>
      </p:sp>
      <p:pic>
        <p:nvPicPr>
          <p:cNvPr id="4" name="Picture 3"/>
          <p:cNvPicPr>
            <a:picLocks noChangeAspect="1"/>
          </p:cNvPicPr>
          <p:nvPr/>
        </p:nvPicPr>
        <p:blipFill>
          <a:blip r:embed="rId3"/>
          <a:stretch>
            <a:fillRect/>
          </a:stretch>
        </p:blipFill>
        <p:spPr>
          <a:xfrm>
            <a:off x="749976" y="2355581"/>
            <a:ext cx="1803045" cy="2271837"/>
          </a:xfrm>
          <a:prstGeom prst="rect">
            <a:avLst/>
          </a:prstGeom>
        </p:spPr>
      </p:pic>
    </p:spTree>
    <p:extLst>
      <p:ext uri="{BB962C8B-B14F-4D97-AF65-F5344CB8AC3E}">
        <p14:creationId xmlns:p14="http://schemas.microsoft.com/office/powerpoint/2010/main" val="1913124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9213" y="521147"/>
            <a:ext cx="6251460" cy="584776"/>
          </a:xfrm>
          <a:prstGeom prst="rect">
            <a:avLst/>
          </a:prstGeom>
          <a:noFill/>
        </p:spPr>
        <p:txBody>
          <a:bodyPr wrap="square" rtlCol="0">
            <a:spAutoFit/>
          </a:bodyPr>
          <a:lstStyle/>
          <a:p>
            <a:r>
              <a:rPr lang="es-CL" sz="3200" dirty="0" smtClean="0"/>
              <a:t>Un ejemplo: argumentos de equidad</a:t>
            </a:r>
            <a:endParaRPr lang="es-CL" sz="3200" dirty="0"/>
          </a:p>
        </p:txBody>
      </p:sp>
      <p:sp>
        <p:nvSpPr>
          <p:cNvPr id="3" name="TextBox 2"/>
          <p:cNvSpPr txBox="1"/>
          <p:nvPr/>
        </p:nvSpPr>
        <p:spPr>
          <a:xfrm>
            <a:off x="754145" y="1508016"/>
            <a:ext cx="7600980" cy="4247317"/>
          </a:xfrm>
          <a:prstGeom prst="rect">
            <a:avLst/>
          </a:prstGeom>
          <a:noFill/>
        </p:spPr>
        <p:txBody>
          <a:bodyPr wrap="square" rtlCol="0">
            <a:spAutoFit/>
          </a:bodyPr>
          <a:lstStyle/>
          <a:p>
            <a:r>
              <a:rPr lang="es-CL" dirty="0" smtClean="0"/>
              <a:t>Promotores señalaban que la PSU reduciría la ventaja de los preuniversitarios. Pero las pruebas de contenidos son más entrenables que las de aptitud porque la base de contenidos es específica y conocida. La base de contenidos de las pruebas de aptitud es más amplia.</a:t>
            </a:r>
          </a:p>
          <a:p>
            <a:endParaRPr lang="es-CL" dirty="0"/>
          </a:p>
          <a:p>
            <a:endParaRPr lang="es-CL" dirty="0" smtClean="0"/>
          </a:p>
          <a:p>
            <a:r>
              <a:rPr lang="es-CL" dirty="0" smtClean="0"/>
              <a:t>Promotores señalaban que al estar la PSU basada en el currículo, todos los estudiantes tendrían acceso a éste. Pero los estudiantes TP no, y muchos colegios científicos no alcanzan a cubrir la totalidad del currículo.  </a:t>
            </a:r>
          </a:p>
          <a:p>
            <a:endParaRPr lang="es-CL" dirty="0" smtClean="0"/>
          </a:p>
          <a:p>
            <a:endParaRPr lang="es-CL" dirty="0" smtClean="0"/>
          </a:p>
          <a:p>
            <a:r>
              <a:rPr lang="es-CL" dirty="0" smtClean="0"/>
              <a:t>Promotores señalaban que los colegios estarían obligados a cubrir todo el currículo o quedarían en evidencia si no lo hacían, por el pobre desempeño de sus alumnos. Eso no se cumple porque algunos estudiantes parten con lagunas en sus conocimientos que sus maestros no logran nivelar. </a:t>
            </a:r>
            <a:endParaRPr lang="es-CL" dirty="0"/>
          </a:p>
        </p:txBody>
      </p:sp>
    </p:spTree>
    <p:extLst>
      <p:ext uri="{BB962C8B-B14F-4D97-AF65-F5344CB8AC3E}">
        <p14:creationId xmlns:p14="http://schemas.microsoft.com/office/powerpoint/2010/main" val="3953839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ctrTitle" idx="4294967295"/>
          </p:nvPr>
        </p:nvSpPr>
        <p:spPr>
          <a:xfrm>
            <a:off x="662709" y="369079"/>
            <a:ext cx="7772400" cy="1201103"/>
          </a:xfrm>
          <a:ln/>
        </p:spPr>
        <p:txBody>
          <a:bodyPr>
            <a:normAutofit fontScale="90000"/>
          </a:bodyPr>
          <a:lstStyle/>
          <a:p>
            <a:r>
              <a:rPr lang="es-CL" dirty="0" smtClean="0"/>
              <a:t>Las pruebas de aptitud para el acceso a la universidad – Historia</a:t>
            </a:r>
            <a:endParaRPr lang="es-CL" dirty="0"/>
          </a:p>
        </p:txBody>
      </p:sp>
      <p:sp>
        <p:nvSpPr>
          <p:cNvPr id="13315" name="Subtitle 2"/>
          <p:cNvSpPr>
            <a:spLocks noGrp="1" noChangeArrowheads="1"/>
          </p:cNvSpPr>
          <p:nvPr>
            <p:ph type="subTitle" idx="4294967295"/>
          </p:nvPr>
        </p:nvSpPr>
        <p:spPr bwMode="auto">
          <a:xfrm>
            <a:off x="3740727" y="1902166"/>
            <a:ext cx="5080001" cy="41245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spcBef>
                <a:spcPts val="0"/>
              </a:spcBef>
              <a:buFont typeface="Arial" charset="0"/>
              <a:buNone/>
            </a:pPr>
            <a:r>
              <a:rPr lang="es-ES" sz="2400" dirty="0" smtClean="0">
                <a:solidFill>
                  <a:srgbClr val="000000"/>
                </a:solidFill>
              </a:rPr>
              <a:t>Década de 1930  </a:t>
            </a:r>
          </a:p>
          <a:p>
            <a:pPr marL="0" indent="0">
              <a:spcBef>
                <a:spcPts val="0"/>
              </a:spcBef>
              <a:buFont typeface="Arial" charset="0"/>
              <a:buNone/>
            </a:pPr>
            <a:r>
              <a:rPr lang="es-ES" sz="2400" dirty="0" smtClean="0">
                <a:solidFill>
                  <a:srgbClr val="000000"/>
                </a:solidFill>
              </a:rPr>
              <a:t>El </a:t>
            </a:r>
            <a:r>
              <a:rPr lang="es-ES" sz="2400" dirty="0">
                <a:solidFill>
                  <a:srgbClr val="000000"/>
                </a:solidFill>
              </a:rPr>
              <a:t>presidente de la  </a:t>
            </a:r>
            <a:r>
              <a:rPr lang="es-ES" sz="2400" dirty="0" smtClean="0">
                <a:solidFill>
                  <a:srgbClr val="000000"/>
                </a:solidFill>
              </a:rPr>
              <a:t>U. de Harvard, </a:t>
            </a:r>
          </a:p>
          <a:p>
            <a:pPr marL="0" indent="0">
              <a:spcBef>
                <a:spcPts val="0"/>
              </a:spcBef>
              <a:buFont typeface="Arial" charset="0"/>
              <a:buNone/>
            </a:pPr>
            <a:r>
              <a:rPr lang="es-ES" sz="2400" dirty="0" smtClean="0">
                <a:solidFill>
                  <a:srgbClr val="000000"/>
                </a:solidFill>
              </a:rPr>
              <a:t>J</a:t>
            </a:r>
            <a:r>
              <a:rPr lang="es-ES" sz="2400" dirty="0">
                <a:solidFill>
                  <a:srgbClr val="000000"/>
                </a:solidFill>
              </a:rPr>
              <a:t>. </a:t>
            </a:r>
            <a:r>
              <a:rPr lang="es-ES" sz="2400" dirty="0" smtClean="0">
                <a:solidFill>
                  <a:srgbClr val="000000"/>
                </a:solidFill>
              </a:rPr>
              <a:t>Conant </a:t>
            </a:r>
            <a:r>
              <a:rPr lang="is-IS" sz="2400" dirty="0" smtClean="0">
                <a:solidFill>
                  <a:srgbClr val="000000"/>
                </a:solidFill>
              </a:rPr>
              <a:t>…</a:t>
            </a:r>
          </a:p>
          <a:p>
            <a:pPr marL="0" indent="0">
              <a:spcBef>
                <a:spcPts val="0"/>
              </a:spcBef>
              <a:buNone/>
            </a:pPr>
            <a:endParaRPr lang="es-ES" sz="1000" dirty="0" smtClean="0">
              <a:solidFill>
                <a:srgbClr val="000000"/>
              </a:solidFill>
            </a:endParaRPr>
          </a:p>
          <a:p>
            <a:pPr>
              <a:spcBef>
                <a:spcPts val="0"/>
              </a:spcBef>
              <a:buFontTx/>
              <a:buChar char="-"/>
            </a:pPr>
            <a:r>
              <a:rPr lang="es-ES" sz="2400" dirty="0">
                <a:solidFill>
                  <a:srgbClr val="000000"/>
                </a:solidFill>
              </a:rPr>
              <a:t>Q</a:t>
            </a:r>
            <a:r>
              <a:rPr lang="es-ES" sz="2400" dirty="0" smtClean="0">
                <a:solidFill>
                  <a:srgbClr val="000000"/>
                </a:solidFill>
              </a:rPr>
              <a:t>uería una nueva </a:t>
            </a:r>
            <a:r>
              <a:rPr lang="es-ES" sz="2400" dirty="0">
                <a:solidFill>
                  <a:srgbClr val="000000"/>
                </a:solidFill>
              </a:rPr>
              <a:t>prueba de admisión para identificar </a:t>
            </a:r>
            <a:r>
              <a:rPr lang="es-ES" sz="2400" dirty="0" smtClean="0">
                <a:solidFill>
                  <a:srgbClr val="000000"/>
                </a:solidFill>
              </a:rPr>
              <a:t>alumnos </a:t>
            </a:r>
            <a:r>
              <a:rPr lang="es-ES" sz="2400" dirty="0">
                <a:solidFill>
                  <a:srgbClr val="000000"/>
                </a:solidFill>
              </a:rPr>
              <a:t>de </a:t>
            </a:r>
            <a:r>
              <a:rPr lang="es-ES" sz="2400" dirty="0" smtClean="0">
                <a:solidFill>
                  <a:srgbClr val="000000"/>
                </a:solidFill>
              </a:rPr>
              <a:t>las clase socio-económica baja con potencial </a:t>
            </a:r>
            <a:r>
              <a:rPr lang="es-ES" sz="2400" dirty="0">
                <a:solidFill>
                  <a:srgbClr val="000000"/>
                </a:solidFill>
              </a:rPr>
              <a:t>para tener éxito en Harvard </a:t>
            </a:r>
            <a:r>
              <a:rPr lang="es-ES" sz="2400" dirty="0" smtClean="0">
                <a:solidFill>
                  <a:srgbClr val="000000"/>
                </a:solidFill>
              </a:rPr>
              <a:t>: "</a:t>
            </a:r>
            <a:r>
              <a:rPr lang="es-ES" sz="2400" dirty="0">
                <a:solidFill>
                  <a:srgbClr val="000000"/>
                </a:solidFill>
              </a:rPr>
              <a:t>diamantes en </a:t>
            </a:r>
            <a:r>
              <a:rPr lang="es-ES" sz="2400" dirty="0" smtClean="0">
                <a:solidFill>
                  <a:srgbClr val="000000"/>
                </a:solidFill>
              </a:rPr>
              <a:t>bruto”</a:t>
            </a:r>
          </a:p>
          <a:p>
            <a:pPr>
              <a:spcBef>
                <a:spcPts val="0"/>
              </a:spcBef>
              <a:buFontTx/>
              <a:buChar char="-"/>
            </a:pPr>
            <a:endParaRPr lang="es-ES" sz="1000" dirty="0" smtClean="0">
              <a:solidFill>
                <a:srgbClr val="000000"/>
              </a:solidFill>
            </a:endParaRPr>
          </a:p>
          <a:p>
            <a:pPr>
              <a:spcBef>
                <a:spcPts val="0"/>
              </a:spcBef>
              <a:buFontTx/>
              <a:buChar char="-"/>
            </a:pPr>
            <a:r>
              <a:rPr lang="es-ES" sz="2400" dirty="0" smtClean="0">
                <a:solidFill>
                  <a:srgbClr val="000000"/>
                </a:solidFill>
              </a:rPr>
              <a:t>Alentó </a:t>
            </a:r>
            <a:r>
              <a:rPr lang="es-ES" sz="2400" dirty="0">
                <a:solidFill>
                  <a:srgbClr val="000000"/>
                </a:solidFill>
              </a:rPr>
              <a:t>al desarrollo de la primera </a:t>
            </a:r>
            <a:r>
              <a:rPr lang="es-ES" sz="2400" dirty="0" smtClean="0">
                <a:solidFill>
                  <a:srgbClr val="000000"/>
                </a:solidFill>
              </a:rPr>
              <a:t>Scholastic Aptitude Test (SAT)</a:t>
            </a:r>
            <a:endParaRPr lang="en-US" altLang="en-US" sz="2400" dirty="0">
              <a:solidFill>
                <a:srgbClr val="000000"/>
              </a:solidFill>
            </a:endParaRPr>
          </a:p>
        </p:txBody>
      </p:sp>
      <p:pic>
        <p:nvPicPr>
          <p:cNvPr id="2" name="Picture 1"/>
          <p:cNvPicPr>
            <a:picLocks noChangeAspect="1"/>
          </p:cNvPicPr>
          <p:nvPr/>
        </p:nvPicPr>
        <p:blipFill>
          <a:blip r:embed="rId3"/>
          <a:stretch>
            <a:fillRect/>
          </a:stretch>
        </p:blipFill>
        <p:spPr>
          <a:xfrm>
            <a:off x="454890" y="2032283"/>
            <a:ext cx="3031837" cy="3994445"/>
          </a:xfrm>
          <a:prstGeom prst="rect">
            <a:avLst/>
          </a:prstGeom>
        </p:spPr>
      </p:pic>
    </p:spTree>
    <p:extLst>
      <p:ext uri="{BB962C8B-B14F-4D97-AF65-F5344CB8AC3E}">
        <p14:creationId xmlns:p14="http://schemas.microsoft.com/office/powerpoint/2010/main" val="120647292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62925" y="2203554"/>
            <a:ext cx="5295276" cy="4209392"/>
          </a:xfrm>
        </p:spPr>
        <p:txBody>
          <a:bodyPr>
            <a:normAutofit/>
          </a:bodyPr>
          <a:lstStyle/>
          <a:p>
            <a:pPr marL="230188" indent="-230188" algn="l">
              <a:buFontTx/>
              <a:buChar char="-"/>
            </a:pPr>
            <a:r>
              <a:rPr lang="es-CL" sz="2400" dirty="0" smtClean="0">
                <a:solidFill>
                  <a:srgbClr val="000000"/>
                </a:solidFill>
              </a:rPr>
              <a:t>alumnos </a:t>
            </a:r>
            <a:r>
              <a:rPr lang="es-ES" sz="2400" dirty="0" smtClean="0">
                <a:solidFill>
                  <a:srgbClr val="000000"/>
                </a:solidFill>
              </a:rPr>
              <a:t>que </a:t>
            </a:r>
            <a:r>
              <a:rPr lang="es-ES" sz="2400" dirty="0">
                <a:solidFill>
                  <a:srgbClr val="000000"/>
                </a:solidFill>
              </a:rPr>
              <a:t>se aburren en la </a:t>
            </a:r>
            <a:r>
              <a:rPr lang="es-ES" sz="2400" dirty="0" smtClean="0">
                <a:solidFill>
                  <a:srgbClr val="000000"/>
                </a:solidFill>
              </a:rPr>
              <a:t>educación media, pero que estudian </a:t>
            </a:r>
            <a:r>
              <a:rPr lang="es-ES" sz="2400" dirty="0">
                <a:solidFill>
                  <a:srgbClr val="000000"/>
                </a:solidFill>
              </a:rPr>
              <a:t>lo que les </a:t>
            </a:r>
            <a:r>
              <a:rPr lang="es-ES" sz="2400" dirty="0" smtClean="0">
                <a:solidFill>
                  <a:srgbClr val="000000"/>
                </a:solidFill>
              </a:rPr>
              <a:t>interesa </a:t>
            </a:r>
            <a:r>
              <a:rPr lang="es-CL" sz="2400" dirty="0" smtClean="0">
                <a:solidFill>
                  <a:srgbClr val="000000"/>
                </a:solidFill>
              </a:rPr>
              <a:t>por su cuenta</a:t>
            </a:r>
          </a:p>
          <a:p>
            <a:pPr marL="230188" indent="-230188" algn="l">
              <a:buFontTx/>
              <a:buChar char="-"/>
            </a:pPr>
            <a:r>
              <a:rPr lang="es-CL" sz="2400" dirty="0" smtClean="0">
                <a:solidFill>
                  <a:srgbClr val="000000"/>
                </a:solidFill>
              </a:rPr>
              <a:t>alumnos </a:t>
            </a:r>
            <a:r>
              <a:rPr lang="es-ES" sz="2400" dirty="0" smtClean="0">
                <a:solidFill>
                  <a:srgbClr val="000000"/>
                </a:solidFill>
              </a:rPr>
              <a:t>desadaptados </a:t>
            </a:r>
            <a:r>
              <a:rPr lang="es-ES" sz="2400" dirty="0">
                <a:solidFill>
                  <a:srgbClr val="000000"/>
                </a:solidFill>
              </a:rPr>
              <a:t>a la cultura de la escuela secundaria, pero </a:t>
            </a:r>
            <a:r>
              <a:rPr lang="es-ES" sz="2400" dirty="0" smtClean="0">
                <a:solidFill>
                  <a:srgbClr val="000000"/>
                </a:solidFill>
              </a:rPr>
              <a:t>que pueden adaptarse bien a la cultura universitaria</a:t>
            </a:r>
          </a:p>
          <a:p>
            <a:pPr marL="230188" indent="-230188" algn="l">
              <a:buFontTx/>
              <a:buChar char="-"/>
            </a:pPr>
            <a:r>
              <a:rPr lang="es-CL" sz="2400" dirty="0" smtClean="0">
                <a:solidFill>
                  <a:srgbClr val="000000"/>
                </a:solidFill>
              </a:rPr>
              <a:t>alumnos </a:t>
            </a:r>
            <a:r>
              <a:rPr lang="es-ES" sz="2400" dirty="0">
                <a:solidFill>
                  <a:srgbClr val="000000"/>
                </a:solidFill>
              </a:rPr>
              <a:t>de alta capacidad </a:t>
            </a:r>
            <a:r>
              <a:rPr lang="es-ES" sz="2400" dirty="0" smtClean="0">
                <a:solidFill>
                  <a:srgbClr val="000000"/>
                </a:solidFill>
              </a:rPr>
              <a:t>perjudicados por haber asistido a </a:t>
            </a:r>
            <a:r>
              <a:rPr lang="es-ES" sz="2400" dirty="0">
                <a:solidFill>
                  <a:srgbClr val="000000"/>
                </a:solidFill>
              </a:rPr>
              <a:t>escuelas de mala calidad</a:t>
            </a:r>
            <a:endParaRPr lang="es-CL" sz="2400" dirty="0" smtClean="0">
              <a:solidFill>
                <a:srgbClr val="000000"/>
              </a:solidFill>
            </a:endParaRPr>
          </a:p>
        </p:txBody>
      </p:sp>
      <p:sp>
        <p:nvSpPr>
          <p:cNvPr id="4" name="Title 1"/>
          <p:cNvSpPr>
            <a:spLocks noGrp="1" noChangeArrowheads="1"/>
          </p:cNvSpPr>
          <p:nvPr>
            <p:ph type="ctrTitle"/>
          </p:nvPr>
        </p:nvSpPr>
        <p:spPr>
          <a:xfrm>
            <a:off x="685798" y="396874"/>
            <a:ext cx="7772400" cy="1210107"/>
          </a:xfrm>
          <a:ln/>
        </p:spPr>
        <p:txBody>
          <a:bodyPr>
            <a:normAutofit fontScale="90000"/>
          </a:bodyPr>
          <a:lstStyle/>
          <a:p>
            <a:pPr marL="0" indent="0"/>
            <a:r>
              <a:rPr lang="es-CL" dirty="0"/>
              <a:t>Las </a:t>
            </a:r>
            <a:r>
              <a:rPr lang="es-CL" dirty="0" smtClean="0"/>
              <a:t>pruebas </a:t>
            </a:r>
            <a:r>
              <a:rPr lang="es-CL" dirty="0"/>
              <a:t>de a</a:t>
            </a:r>
            <a:r>
              <a:rPr lang="es-CL" dirty="0" smtClean="0"/>
              <a:t>ptitud </a:t>
            </a:r>
            <a:r>
              <a:rPr lang="es-CL" dirty="0"/>
              <a:t>para el acceso a la universidad </a:t>
            </a:r>
          </a:p>
        </p:txBody>
      </p:sp>
      <p:pic>
        <p:nvPicPr>
          <p:cNvPr id="7" name="Picture 6"/>
          <p:cNvPicPr>
            <a:picLocks noChangeAspect="1"/>
          </p:cNvPicPr>
          <p:nvPr/>
        </p:nvPicPr>
        <p:blipFill>
          <a:blip r:embed="rId3"/>
          <a:stretch>
            <a:fillRect/>
          </a:stretch>
        </p:blipFill>
        <p:spPr>
          <a:xfrm>
            <a:off x="685800" y="2672036"/>
            <a:ext cx="2456323" cy="3121919"/>
          </a:xfrm>
          <a:prstGeom prst="rect">
            <a:avLst/>
          </a:prstGeom>
        </p:spPr>
      </p:pic>
      <p:sp>
        <p:nvSpPr>
          <p:cNvPr id="8" name="TextBox 7"/>
          <p:cNvSpPr txBox="1"/>
          <p:nvPr/>
        </p:nvSpPr>
        <p:spPr>
          <a:xfrm>
            <a:off x="685798" y="1741889"/>
            <a:ext cx="7772401" cy="461665"/>
          </a:xfrm>
          <a:prstGeom prst="rect">
            <a:avLst/>
          </a:prstGeom>
          <a:noFill/>
        </p:spPr>
        <p:txBody>
          <a:bodyPr wrap="square" rtlCol="0">
            <a:spAutoFit/>
          </a:bodyPr>
          <a:lstStyle/>
          <a:p>
            <a:r>
              <a:rPr lang="es-CL" sz="2400" dirty="0">
                <a:solidFill>
                  <a:srgbClr val="000000"/>
                </a:solidFill>
              </a:rPr>
              <a:t>Las pruebas de </a:t>
            </a:r>
            <a:r>
              <a:rPr lang="es-CL" sz="2400" dirty="0" smtClean="0">
                <a:solidFill>
                  <a:srgbClr val="000000"/>
                </a:solidFill>
              </a:rPr>
              <a:t>aptitud, bien construidas, pueden </a:t>
            </a:r>
            <a:r>
              <a:rPr lang="es-CL" sz="2400" dirty="0">
                <a:solidFill>
                  <a:srgbClr val="000000"/>
                </a:solidFill>
              </a:rPr>
              <a:t>identificar</a:t>
            </a:r>
            <a:r>
              <a:rPr lang="es-CL" sz="2400" dirty="0" smtClean="0">
                <a:solidFill>
                  <a:srgbClr val="000000"/>
                </a:solidFill>
              </a:rPr>
              <a:t>:</a:t>
            </a:r>
            <a:endParaRPr lang="es-CL" sz="2400" dirty="0">
              <a:solidFill>
                <a:srgbClr val="000000"/>
              </a:solidFill>
            </a:endParaRPr>
          </a:p>
        </p:txBody>
      </p:sp>
    </p:spTree>
    <p:extLst>
      <p:ext uri="{BB962C8B-B14F-4D97-AF65-F5344CB8AC3E}">
        <p14:creationId xmlns:p14="http://schemas.microsoft.com/office/powerpoint/2010/main" val="7160455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2389" y="479161"/>
            <a:ext cx="7140287" cy="707886"/>
          </a:xfrm>
          <a:prstGeom prst="rect">
            <a:avLst/>
          </a:prstGeom>
          <a:noFill/>
        </p:spPr>
        <p:txBody>
          <a:bodyPr wrap="square" rtlCol="0">
            <a:spAutoFit/>
          </a:bodyPr>
          <a:lstStyle/>
          <a:p>
            <a:r>
              <a:rPr lang="es-CL" sz="4000" dirty="0"/>
              <a:t>Más información suele ser mejor</a:t>
            </a:r>
          </a:p>
        </p:txBody>
      </p:sp>
      <p:sp>
        <p:nvSpPr>
          <p:cNvPr id="3" name="TextBox 2"/>
          <p:cNvSpPr txBox="1"/>
          <p:nvPr/>
        </p:nvSpPr>
        <p:spPr>
          <a:xfrm>
            <a:off x="670900" y="1988520"/>
            <a:ext cx="7667422" cy="461665"/>
          </a:xfrm>
          <a:prstGeom prst="rect">
            <a:avLst/>
          </a:prstGeom>
          <a:noFill/>
        </p:spPr>
        <p:txBody>
          <a:bodyPr wrap="square" rtlCol="0">
            <a:spAutoFit/>
          </a:bodyPr>
          <a:lstStyle/>
          <a:p>
            <a:endParaRPr lang="es-CL" sz="2400" dirty="0" smtClean="0"/>
          </a:p>
        </p:txBody>
      </p:sp>
      <p:sp>
        <p:nvSpPr>
          <p:cNvPr id="4" name="TextBox 3"/>
          <p:cNvSpPr txBox="1"/>
          <p:nvPr/>
        </p:nvSpPr>
        <p:spPr>
          <a:xfrm>
            <a:off x="670898" y="1388356"/>
            <a:ext cx="7907029" cy="1200329"/>
          </a:xfrm>
          <a:prstGeom prst="rect">
            <a:avLst/>
          </a:prstGeom>
          <a:noFill/>
        </p:spPr>
        <p:txBody>
          <a:bodyPr wrap="square" rtlCol="0">
            <a:spAutoFit/>
          </a:bodyPr>
          <a:lstStyle/>
          <a:p>
            <a:r>
              <a:rPr lang="es-ES" sz="2400" dirty="0" smtClean="0"/>
              <a:t>Si </a:t>
            </a:r>
            <a:r>
              <a:rPr lang="es-ES" sz="2400" dirty="0"/>
              <a:t>la universidad </a:t>
            </a:r>
            <a:r>
              <a:rPr lang="es-ES" sz="2400" dirty="0" smtClean="0"/>
              <a:t>fuera igual que </a:t>
            </a:r>
            <a:r>
              <a:rPr lang="es-ES" sz="2400" dirty="0"/>
              <a:t>la </a:t>
            </a:r>
            <a:r>
              <a:rPr lang="es-ES" sz="2400" dirty="0" smtClean="0"/>
              <a:t>enseñanza media, las notas de </a:t>
            </a:r>
            <a:r>
              <a:rPr lang="es-ES" sz="2400" dirty="0"/>
              <a:t>la </a:t>
            </a:r>
            <a:r>
              <a:rPr lang="es-ES" sz="2400" dirty="0" smtClean="0"/>
              <a:t>enseñanza media y </a:t>
            </a:r>
            <a:r>
              <a:rPr lang="es-ES" sz="2400" dirty="0"/>
              <a:t>una prueba de </a:t>
            </a:r>
            <a:r>
              <a:rPr lang="es-ES" sz="2400" dirty="0" smtClean="0"/>
              <a:t>contenidos bastarían para fines de admisión</a:t>
            </a:r>
          </a:p>
        </p:txBody>
      </p:sp>
      <p:sp>
        <p:nvSpPr>
          <p:cNvPr id="6" name="TextBox 5"/>
          <p:cNvSpPr txBox="1"/>
          <p:nvPr/>
        </p:nvSpPr>
        <p:spPr>
          <a:xfrm>
            <a:off x="4983824" y="3309725"/>
            <a:ext cx="3138852" cy="2677656"/>
          </a:xfrm>
          <a:prstGeom prst="rect">
            <a:avLst/>
          </a:prstGeom>
          <a:noFill/>
        </p:spPr>
        <p:txBody>
          <a:bodyPr wrap="square" rtlCol="0">
            <a:spAutoFit/>
          </a:bodyPr>
          <a:lstStyle/>
          <a:p>
            <a:r>
              <a:rPr lang="es-ES" sz="2400" dirty="0" smtClean="0"/>
              <a:t>Pero la </a:t>
            </a:r>
            <a:r>
              <a:rPr lang="es-ES" sz="2400" dirty="0"/>
              <a:t>universidad no sólo es más desafiante </a:t>
            </a:r>
            <a:r>
              <a:rPr lang="es-ES" sz="2400" dirty="0" smtClean="0"/>
              <a:t>académicamente que la enseñanza media,  también es </a:t>
            </a:r>
            <a:r>
              <a:rPr lang="es-ES" sz="2400" dirty="0"/>
              <a:t>muy </a:t>
            </a:r>
            <a:r>
              <a:rPr lang="es-ES" sz="2400" dirty="0" smtClean="0"/>
              <a:t>diferente en otros aspectos...</a:t>
            </a:r>
            <a:endParaRPr lang="es-CL" sz="2400" dirty="0"/>
          </a:p>
        </p:txBody>
      </p:sp>
      <p:pic>
        <p:nvPicPr>
          <p:cNvPr id="7" name="Picture 6"/>
          <p:cNvPicPr>
            <a:picLocks noChangeAspect="1"/>
          </p:cNvPicPr>
          <p:nvPr/>
        </p:nvPicPr>
        <p:blipFill>
          <a:blip r:embed="rId3"/>
          <a:stretch>
            <a:fillRect/>
          </a:stretch>
        </p:blipFill>
        <p:spPr>
          <a:xfrm>
            <a:off x="982389" y="3018718"/>
            <a:ext cx="3378458" cy="3282257"/>
          </a:xfrm>
          <a:prstGeom prst="rect">
            <a:avLst/>
          </a:prstGeom>
        </p:spPr>
      </p:pic>
    </p:spTree>
    <p:extLst>
      <p:ext uri="{BB962C8B-B14F-4D97-AF65-F5344CB8AC3E}">
        <p14:creationId xmlns:p14="http://schemas.microsoft.com/office/powerpoint/2010/main" val="113733989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1183" y="397990"/>
            <a:ext cx="5193651" cy="584775"/>
          </a:xfrm>
          <a:prstGeom prst="rect">
            <a:avLst/>
          </a:prstGeom>
          <a:noFill/>
        </p:spPr>
        <p:txBody>
          <a:bodyPr wrap="square" rtlCol="0">
            <a:spAutoFit/>
          </a:bodyPr>
          <a:lstStyle/>
          <a:p>
            <a:pPr algn="ctr"/>
            <a:r>
              <a:rPr lang="es-CL" sz="3200" dirty="0" smtClean="0"/>
              <a:t>Informe de Pearson – 2013 </a:t>
            </a:r>
            <a:endParaRPr lang="es-CL" sz="3200" dirty="0"/>
          </a:p>
        </p:txBody>
      </p:sp>
      <p:sp>
        <p:nvSpPr>
          <p:cNvPr id="3" name="TextBox 2"/>
          <p:cNvSpPr txBox="1"/>
          <p:nvPr/>
        </p:nvSpPr>
        <p:spPr>
          <a:xfrm>
            <a:off x="793836" y="1289751"/>
            <a:ext cx="7600981" cy="4370427"/>
          </a:xfrm>
          <a:prstGeom prst="rect">
            <a:avLst/>
          </a:prstGeom>
          <a:noFill/>
        </p:spPr>
        <p:txBody>
          <a:bodyPr wrap="square" rtlCol="0">
            <a:spAutoFit/>
          </a:bodyPr>
          <a:lstStyle/>
          <a:p>
            <a:r>
              <a:rPr lang="es-CL" sz="2800" dirty="0" smtClean="0"/>
              <a:t>Dos categorías de recomendaciones:</a:t>
            </a:r>
          </a:p>
          <a:p>
            <a:endParaRPr lang="es-CL" sz="2400" dirty="0"/>
          </a:p>
          <a:p>
            <a:r>
              <a:rPr lang="es-CL" sz="2400" dirty="0" smtClean="0"/>
              <a:t>	1. Cambios técnicos de orden psicométrico</a:t>
            </a:r>
          </a:p>
          <a:p>
            <a:pPr lvl="2"/>
            <a:r>
              <a:rPr lang="es-CL" sz="2400" dirty="0" smtClean="0"/>
              <a:t>DEMRE ha abordado aproximadamente la mitad; trabaja en el resto</a:t>
            </a:r>
          </a:p>
          <a:p>
            <a:endParaRPr lang="es-CL" sz="2400" dirty="0"/>
          </a:p>
          <a:p>
            <a:r>
              <a:rPr lang="es-CL" sz="2400" dirty="0" smtClean="0"/>
              <a:t>	</a:t>
            </a:r>
            <a:endParaRPr lang="es-CL" sz="2400" dirty="0"/>
          </a:p>
          <a:p>
            <a:r>
              <a:rPr lang="es-CL" sz="2400" dirty="0"/>
              <a:t>	</a:t>
            </a:r>
            <a:r>
              <a:rPr lang="es-CL" sz="2400" dirty="0" smtClean="0"/>
              <a:t>2. Relativos al tipo de prueba</a:t>
            </a:r>
            <a:endParaRPr lang="es-CL" sz="1000" dirty="0"/>
          </a:p>
          <a:p>
            <a:pPr marL="1309688" indent="-357188"/>
            <a:r>
              <a:rPr lang="es-CL" sz="2400" dirty="0" smtClean="0"/>
              <a:t>Fuera del ámbito de decisión del DEMRE (CRUCH</a:t>
            </a:r>
            <a:r>
              <a:rPr lang="es-CL" sz="2400" dirty="0"/>
              <a:t> y</a:t>
            </a:r>
            <a:r>
              <a:rPr lang="es-CL" sz="2400" dirty="0" smtClean="0"/>
              <a:t> MINEDUC</a:t>
            </a:r>
          </a:p>
          <a:p>
            <a:endParaRPr lang="es-CL" sz="1000" dirty="0" smtClean="0"/>
          </a:p>
          <a:p>
            <a:pPr lvl="1"/>
            <a:r>
              <a:rPr lang="es-CL" sz="2400" dirty="0" smtClean="0"/>
              <a:t>	</a:t>
            </a:r>
            <a:r>
              <a:rPr lang="es-CL" sz="2400" dirty="0" smtClean="0">
                <a:sym typeface="Wingdings" panose="05000000000000000000" pitchFamily="2" charset="2"/>
              </a:rPr>
              <a:t> por hacer</a:t>
            </a:r>
            <a:endParaRPr lang="es-CL" sz="2400" dirty="0"/>
          </a:p>
        </p:txBody>
      </p:sp>
    </p:spTree>
    <p:extLst>
      <p:ext uri="{BB962C8B-B14F-4D97-AF65-F5344CB8AC3E}">
        <p14:creationId xmlns:p14="http://schemas.microsoft.com/office/powerpoint/2010/main" val="4157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462" y="792304"/>
            <a:ext cx="3501178" cy="717100"/>
          </a:xfrm>
        </p:spPr>
        <p:txBody>
          <a:bodyPr>
            <a:normAutofit/>
          </a:bodyPr>
          <a:lstStyle/>
          <a:p>
            <a:r>
              <a:rPr lang="en-US" sz="3200" dirty="0" err="1" smtClean="0">
                <a:solidFill>
                  <a:srgbClr val="000000"/>
                </a:solidFill>
              </a:rPr>
              <a:t>Historia</a:t>
            </a:r>
            <a:r>
              <a:rPr lang="en-US" sz="3200" dirty="0" smtClean="0">
                <a:solidFill>
                  <a:srgbClr val="000000"/>
                </a:solidFill>
              </a:rPr>
              <a:t> de la PSU</a:t>
            </a:r>
            <a:endParaRPr lang="en-US" sz="3200" dirty="0">
              <a:solidFill>
                <a:srgbClr val="000000"/>
              </a:solidFill>
            </a:endParaRPr>
          </a:p>
        </p:txBody>
      </p:sp>
      <p:sp>
        <p:nvSpPr>
          <p:cNvPr id="3" name="Subtitle 2"/>
          <p:cNvSpPr>
            <a:spLocks noGrp="1"/>
          </p:cNvSpPr>
          <p:nvPr>
            <p:ph type="subTitle" idx="1"/>
          </p:nvPr>
        </p:nvSpPr>
        <p:spPr>
          <a:xfrm>
            <a:off x="212271" y="2116054"/>
            <a:ext cx="8931729" cy="2270398"/>
          </a:xfrm>
        </p:spPr>
        <p:txBody>
          <a:bodyPr>
            <a:normAutofit fontScale="92500" lnSpcReduction="10000"/>
          </a:bodyPr>
          <a:lstStyle/>
          <a:p>
            <a:pPr algn="l"/>
            <a:r>
              <a:rPr lang="en-US" dirty="0" smtClean="0">
                <a:solidFill>
                  <a:schemeClr val="tx1"/>
                </a:solidFill>
              </a:rPr>
              <a:t>1966 – 2003: </a:t>
            </a:r>
          </a:p>
          <a:p>
            <a:pPr marL="914400" lvl="1" indent="-457200" algn="l">
              <a:buFontTx/>
              <a:buChar char="-"/>
            </a:pPr>
            <a:r>
              <a:rPr lang="en-US" sz="3000" dirty="0" smtClean="0">
                <a:solidFill>
                  <a:schemeClr val="tx1"/>
                </a:solidFill>
              </a:rPr>
              <a:t>Prueba de </a:t>
            </a:r>
            <a:r>
              <a:rPr lang="en-US" sz="3000" i="1" dirty="0" err="1" smtClean="0">
                <a:solidFill>
                  <a:schemeClr val="tx1"/>
                </a:solidFill>
              </a:rPr>
              <a:t>Aptitud</a:t>
            </a:r>
            <a:r>
              <a:rPr lang="en-US" sz="3000" dirty="0" smtClean="0">
                <a:solidFill>
                  <a:schemeClr val="tx1"/>
                </a:solidFill>
              </a:rPr>
              <a:t>  </a:t>
            </a:r>
            <a:r>
              <a:rPr lang="en-US" sz="3000" dirty="0" err="1" smtClean="0">
                <a:solidFill>
                  <a:schemeClr val="tx1"/>
                </a:solidFill>
              </a:rPr>
              <a:t>Académica</a:t>
            </a:r>
            <a:r>
              <a:rPr lang="en-US" sz="3000" dirty="0" smtClean="0">
                <a:solidFill>
                  <a:schemeClr val="tx1"/>
                </a:solidFill>
              </a:rPr>
              <a:t>(PAA)</a:t>
            </a:r>
            <a:r>
              <a:rPr lang="en-US" sz="3000" dirty="0" smtClean="0">
                <a:solidFill>
                  <a:schemeClr val="tx1"/>
                </a:solidFill>
                <a:sym typeface="Wingdings" panose="05000000000000000000" pitchFamily="2" charset="2"/>
              </a:rPr>
              <a:t> </a:t>
            </a:r>
            <a:r>
              <a:rPr lang="en-US" sz="3000" dirty="0" err="1" smtClean="0">
                <a:solidFill>
                  <a:schemeClr val="tx1"/>
                </a:solidFill>
              </a:rPr>
              <a:t>diseñada</a:t>
            </a:r>
            <a:r>
              <a:rPr lang="en-US" sz="3000" dirty="0" smtClean="0">
                <a:solidFill>
                  <a:schemeClr val="tx1"/>
                </a:solidFill>
              </a:rPr>
              <a:t> </a:t>
            </a:r>
            <a:r>
              <a:rPr lang="en-US" sz="3000" dirty="0" err="1" smtClean="0">
                <a:solidFill>
                  <a:schemeClr val="tx1"/>
                </a:solidFill>
              </a:rPr>
              <a:t>en</a:t>
            </a:r>
            <a:r>
              <a:rPr lang="en-US" sz="3000" dirty="0" smtClean="0">
                <a:solidFill>
                  <a:schemeClr val="tx1"/>
                </a:solidFill>
              </a:rPr>
              <a:t> base a la </a:t>
            </a:r>
            <a:r>
              <a:rPr lang="en-US" sz="3000" dirty="0" err="1" smtClean="0">
                <a:solidFill>
                  <a:schemeClr val="tx1"/>
                </a:solidFill>
              </a:rPr>
              <a:t>prueba</a:t>
            </a:r>
            <a:r>
              <a:rPr lang="en-US" sz="3000" dirty="0" smtClean="0">
                <a:solidFill>
                  <a:schemeClr val="tx1"/>
                </a:solidFill>
              </a:rPr>
              <a:t> SAT 1 de </a:t>
            </a:r>
            <a:r>
              <a:rPr lang="en-US" sz="3000" dirty="0" err="1" smtClean="0">
                <a:solidFill>
                  <a:schemeClr val="tx1"/>
                </a:solidFill>
              </a:rPr>
              <a:t>Estados</a:t>
            </a:r>
            <a:r>
              <a:rPr lang="en-US" sz="3000" dirty="0" smtClean="0">
                <a:solidFill>
                  <a:schemeClr val="tx1"/>
                </a:solidFill>
              </a:rPr>
              <a:t> </a:t>
            </a:r>
            <a:r>
              <a:rPr lang="en-US" sz="3000" dirty="0" err="1" smtClean="0">
                <a:solidFill>
                  <a:schemeClr val="tx1"/>
                </a:solidFill>
              </a:rPr>
              <a:t>Unidos</a:t>
            </a:r>
            <a:endParaRPr lang="en-US" sz="1000" dirty="0" smtClean="0">
              <a:solidFill>
                <a:schemeClr val="tx1"/>
              </a:solidFill>
            </a:endParaRPr>
          </a:p>
          <a:p>
            <a:pPr marL="914400" lvl="1" indent="-457200" algn="l">
              <a:buFontTx/>
              <a:buChar char="-"/>
            </a:pPr>
            <a:r>
              <a:rPr lang="en-US" sz="3000" dirty="0" err="1" smtClean="0">
                <a:solidFill>
                  <a:schemeClr val="tx1"/>
                </a:solidFill>
              </a:rPr>
              <a:t>Complementada</a:t>
            </a:r>
            <a:r>
              <a:rPr lang="en-US" sz="3000" dirty="0" smtClean="0">
                <a:solidFill>
                  <a:schemeClr val="tx1"/>
                </a:solidFill>
              </a:rPr>
              <a:t> con </a:t>
            </a:r>
            <a:r>
              <a:rPr lang="en-US" sz="3000" dirty="0" err="1" smtClean="0">
                <a:solidFill>
                  <a:schemeClr val="tx1"/>
                </a:solidFill>
              </a:rPr>
              <a:t>pruebas</a:t>
            </a:r>
            <a:r>
              <a:rPr lang="en-US" sz="3000" dirty="0" smtClean="0">
                <a:solidFill>
                  <a:schemeClr val="tx1"/>
                </a:solidFill>
              </a:rPr>
              <a:t> de </a:t>
            </a:r>
            <a:r>
              <a:rPr lang="en-US" sz="3000" dirty="0" err="1" smtClean="0">
                <a:solidFill>
                  <a:schemeClr val="tx1"/>
                </a:solidFill>
              </a:rPr>
              <a:t>contenidos</a:t>
            </a:r>
            <a:r>
              <a:rPr lang="en-US" sz="3000" dirty="0" smtClean="0">
                <a:solidFill>
                  <a:schemeClr val="tx1"/>
                </a:solidFill>
              </a:rPr>
              <a:t> </a:t>
            </a:r>
            <a:r>
              <a:rPr lang="en-US" sz="3000" dirty="0" err="1" smtClean="0">
                <a:solidFill>
                  <a:schemeClr val="tx1"/>
                </a:solidFill>
              </a:rPr>
              <a:t>avanzados</a:t>
            </a:r>
            <a:r>
              <a:rPr lang="en-US" sz="3000" dirty="0" smtClean="0">
                <a:solidFill>
                  <a:schemeClr val="tx1"/>
                </a:solidFill>
              </a:rPr>
              <a:t> para </a:t>
            </a:r>
            <a:r>
              <a:rPr lang="en-US" sz="3000" dirty="0" err="1" smtClean="0">
                <a:solidFill>
                  <a:schemeClr val="tx1"/>
                </a:solidFill>
              </a:rPr>
              <a:t>algunas</a:t>
            </a:r>
            <a:r>
              <a:rPr lang="en-US" sz="3000" dirty="0" smtClean="0">
                <a:solidFill>
                  <a:schemeClr val="tx1"/>
                </a:solidFill>
              </a:rPr>
              <a:t> </a:t>
            </a:r>
            <a:r>
              <a:rPr lang="en-US" sz="3000" dirty="0" err="1" smtClean="0">
                <a:solidFill>
                  <a:schemeClr val="tx1"/>
                </a:solidFill>
              </a:rPr>
              <a:t>carreras</a:t>
            </a:r>
            <a:endParaRPr lang="en-US" sz="3000" dirty="0" smtClean="0">
              <a:solidFill>
                <a:schemeClr val="tx1"/>
              </a:solidFill>
            </a:endParaRPr>
          </a:p>
        </p:txBody>
      </p:sp>
      <p:sp>
        <p:nvSpPr>
          <p:cNvPr id="5" name="Subtitle 2"/>
          <p:cNvSpPr txBox="1">
            <a:spLocks/>
          </p:cNvSpPr>
          <p:nvPr/>
        </p:nvSpPr>
        <p:spPr>
          <a:xfrm>
            <a:off x="837300" y="5214589"/>
            <a:ext cx="7467396" cy="96825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US" sz="3000" dirty="0" smtClean="0"/>
          </a:p>
        </p:txBody>
      </p:sp>
      <p:sp>
        <p:nvSpPr>
          <p:cNvPr id="6" name="Subtitle 2"/>
          <p:cNvSpPr txBox="1">
            <a:spLocks/>
          </p:cNvSpPr>
          <p:nvPr/>
        </p:nvSpPr>
        <p:spPr>
          <a:xfrm>
            <a:off x="212271" y="4616462"/>
            <a:ext cx="8931729" cy="1570756"/>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err="1" smtClean="0">
                <a:solidFill>
                  <a:srgbClr val="000000"/>
                </a:solidFill>
              </a:rPr>
              <a:t>Cambio</a:t>
            </a:r>
            <a:r>
              <a:rPr lang="en-US" dirty="0" smtClean="0">
                <a:solidFill>
                  <a:srgbClr val="000000"/>
                </a:solidFill>
              </a:rPr>
              <a:t> de </a:t>
            </a:r>
            <a:r>
              <a:rPr lang="en-US" dirty="0" err="1" smtClean="0">
                <a:solidFill>
                  <a:srgbClr val="000000"/>
                </a:solidFill>
              </a:rPr>
              <a:t>Pruebas</a:t>
            </a:r>
            <a:r>
              <a:rPr lang="en-US" dirty="0" smtClean="0">
                <a:solidFill>
                  <a:srgbClr val="000000"/>
                </a:solidFill>
              </a:rPr>
              <a:t>(~2000): </a:t>
            </a:r>
          </a:p>
          <a:p>
            <a:pPr marL="914400" lvl="1" indent="-457200" algn="l">
              <a:buFontTx/>
              <a:buChar char="-"/>
            </a:pPr>
            <a:r>
              <a:rPr lang="en-US" sz="3000" dirty="0" smtClean="0">
                <a:solidFill>
                  <a:srgbClr val="000000"/>
                </a:solidFill>
              </a:rPr>
              <a:t>Prueba de </a:t>
            </a:r>
            <a:r>
              <a:rPr lang="en-US" sz="3000" i="1" dirty="0" err="1" smtClean="0">
                <a:solidFill>
                  <a:srgbClr val="000000"/>
                </a:solidFill>
              </a:rPr>
              <a:t>Contenidos</a:t>
            </a:r>
            <a:r>
              <a:rPr lang="en-US" sz="3000" dirty="0" smtClean="0">
                <a:solidFill>
                  <a:srgbClr val="000000"/>
                </a:solidFill>
              </a:rPr>
              <a:t>, </a:t>
            </a:r>
            <a:r>
              <a:rPr lang="en-US" sz="3000" dirty="0" err="1" smtClean="0">
                <a:solidFill>
                  <a:srgbClr val="000000"/>
                </a:solidFill>
              </a:rPr>
              <a:t>basada</a:t>
            </a:r>
            <a:r>
              <a:rPr lang="en-US" sz="3000" dirty="0" smtClean="0">
                <a:solidFill>
                  <a:srgbClr val="000000"/>
                </a:solidFill>
              </a:rPr>
              <a:t> 100% </a:t>
            </a:r>
            <a:r>
              <a:rPr lang="en-US" sz="3000" dirty="0" err="1" smtClean="0">
                <a:solidFill>
                  <a:srgbClr val="000000"/>
                </a:solidFill>
              </a:rPr>
              <a:t>en</a:t>
            </a:r>
            <a:r>
              <a:rPr lang="en-US" sz="3000" dirty="0" smtClean="0">
                <a:solidFill>
                  <a:srgbClr val="000000"/>
                </a:solidFill>
              </a:rPr>
              <a:t> el </a:t>
            </a:r>
            <a:r>
              <a:rPr lang="en-US" sz="3000" dirty="0" err="1" smtClean="0">
                <a:solidFill>
                  <a:srgbClr val="000000"/>
                </a:solidFill>
              </a:rPr>
              <a:t>currículo</a:t>
            </a:r>
            <a:r>
              <a:rPr lang="en-US" sz="3000" dirty="0" smtClean="0">
                <a:solidFill>
                  <a:srgbClr val="000000"/>
                </a:solidFill>
              </a:rPr>
              <a:t> de la </a:t>
            </a:r>
            <a:r>
              <a:rPr lang="en-US" sz="3000" dirty="0" err="1" smtClean="0">
                <a:solidFill>
                  <a:srgbClr val="000000"/>
                </a:solidFill>
              </a:rPr>
              <a:t>educación</a:t>
            </a:r>
            <a:r>
              <a:rPr lang="en-US" sz="3000" dirty="0" smtClean="0">
                <a:solidFill>
                  <a:srgbClr val="000000"/>
                </a:solidFill>
              </a:rPr>
              <a:t> media</a:t>
            </a:r>
          </a:p>
        </p:txBody>
      </p:sp>
      <p:pic>
        <p:nvPicPr>
          <p:cNvPr id="4" name="Picture 3"/>
          <p:cNvPicPr>
            <a:picLocks noChangeAspect="1"/>
          </p:cNvPicPr>
          <p:nvPr/>
        </p:nvPicPr>
        <p:blipFill>
          <a:blip r:embed="rId3"/>
          <a:stretch>
            <a:fillRect/>
          </a:stretch>
        </p:blipFill>
        <p:spPr>
          <a:xfrm>
            <a:off x="4830134" y="433754"/>
            <a:ext cx="2540000" cy="1930400"/>
          </a:xfrm>
          <a:prstGeom prst="rect">
            <a:avLst/>
          </a:prstGeom>
        </p:spPr>
      </p:pic>
    </p:spTree>
    <p:extLst>
      <p:ext uri="{BB962C8B-B14F-4D97-AF65-F5344CB8AC3E}">
        <p14:creationId xmlns:p14="http://schemas.microsoft.com/office/powerpoint/2010/main" val="1864639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921" y="496057"/>
            <a:ext cx="9005079" cy="584776"/>
          </a:xfrm>
          <a:prstGeom prst="rect">
            <a:avLst/>
          </a:prstGeom>
          <a:noFill/>
        </p:spPr>
        <p:txBody>
          <a:bodyPr wrap="square" rtlCol="0">
            <a:spAutoFit/>
          </a:bodyPr>
          <a:lstStyle/>
          <a:p>
            <a:pPr algn="ctr"/>
            <a:r>
              <a:rPr lang="es-CL" sz="3200" dirty="0" smtClean="0"/>
              <a:t>Recomendaciones de Pearson – Tipo de Prueba</a:t>
            </a:r>
            <a:endParaRPr lang="es-CL" sz="3200" dirty="0"/>
          </a:p>
        </p:txBody>
      </p:sp>
      <p:sp>
        <p:nvSpPr>
          <p:cNvPr id="7" name="Rectangle 6"/>
          <p:cNvSpPr/>
          <p:nvPr/>
        </p:nvSpPr>
        <p:spPr>
          <a:xfrm>
            <a:off x="535839" y="1408804"/>
            <a:ext cx="8355126" cy="4832092"/>
          </a:xfrm>
          <a:prstGeom prst="rect">
            <a:avLst/>
          </a:prstGeom>
        </p:spPr>
        <p:txBody>
          <a:bodyPr wrap="square">
            <a:spAutoFit/>
          </a:bodyPr>
          <a:lstStyle/>
          <a:p>
            <a:pPr lvl="0"/>
            <a:r>
              <a:rPr lang="en-US" sz="2200" dirty="0" err="1" smtClean="0"/>
              <a:t>Abandonar</a:t>
            </a:r>
            <a:r>
              <a:rPr lang="en-US" sz="2200" dirty="0" smtClean="0"/>
              <a:t> la </a:t>
            </a:r>
            <a:r>
              <a:rPr lang="en-US" sz="2200" dirty="0" err="1" smtClean="0"/>
              <a:t>politica</a:t>
            </a:r>
            <a:r>
              <a:rPr lang="en-US" sz="2200" dirty="0" smtClean="0"/>
              <a:t> de </a:t>
            </a:r>
            <a:r>
              <a:rPr lang="en-US" sz="2200" dirty="0" err="1" smtClean="0"/>
              <a:t>usar</a:t>
            </a:r>
            <a:r>
              <a:rPr lang="en-US" sz="2200" dirty="0" smtClean="0"/>
              <a:t> el </a:t>
            </a:r>
            <a:r>
              <a:rPr lang="en-US" sz="2200" dirty="0" err="1" smtClean="0"/>
              <a:t>marco</a:t>
            </a:r>
            <a:r>
              <a:rPr lang="en-US" sz="2200" dirty="0" smtClean="0"/>
              <a:t> curricular de la </a:t>
            </a:r>
            <a:r>
              <a:rPr lang="en-US" sz="2200" dirty="0" err="1" smtClean="0"/>
              <a:t>ensenanza</a:t>
            </a:r>
            <a:r>
              <a:rPr lang="en-US" sz="2200" dirty="0" smtClean="0"/>
              <a:t> media (</a:t>
            </a:r>
            <a:r>
              <a:rPr lang="en-US" sz="2200" dirty="0" err="1" smtClean="0"/>
              <a:t>cientifica</a:t>
            </a:r>
            <a:r>
              <a:rPr lang="en-US" sz="2200" dirty="0" smtClean="0"/>
              <a:t> </a:t>
            </a:r>
            <a:r>
              <a:rPr lang="en-US" sz="2200" dirty="0" err="1" smtClean="0"/>
              <a:t>humanista</a:t>
            </a:r>
            <a:r>
              <a:rPr lang="en-US" sz="2200" dirty="0" smtClean="0"/>
              <a:t>) </a:t>
            </a:r>
            <a:r>
              <a:rPr lang="en-US" sz="2200" dirty="0" err="1" smtClean="0"/>
              <a:t>como</a:t>
            </a:r>
            <a:r>
              <a:rPr lang="en-US" sz="2200" dirty="0" smtClean="0"/>
              <a:t> la base </a:t>
            </a:r>
            <a:r>
              <a:rPr lang="en-US" sz="2200" dirty="0" err="1" smtClean="0"/>
              <a:t>para</a:t>
            </a:r>
            <a:r>
              <a:rPr lang="en-US" sz="2200" dirty="0" smtClean="0"/>
              <a:t> el </a:t>
            </a:r>
            <a:r>
              <a:rPr lang="en-US" sz="2200" dirty="0" err="1" smtClean="0"/>
              <a:t>desarrollo</a:t>
            </a:r>
            <a:r>
              <a:rPr lang="en-US" sz="2200" dirty="0" smtClean="0"/>
              <a:t> de la PSU. </a:t>
            </a:r>
          </a:p>
          <a:p>
            <a:pPr lvl="0"/>
            <a:endParaRPr lang="en-US" sz="2200" dirty="0" smtClean="0"/>
          </a:p>
          <a:p>
            <a:pPr lvl="0"/>
            <a:r>
              <a:rPr lang="en-US" sz="2200" dirty="0" err="1" smtClean="0"/>
              <a:t>Desarrollar</a:t>
            </a:r>
            <a:r>
              <a:rPr lang="en-US" sz="2200" dirty="0" smtClean="0"/>
              <a:t> un </a:t>
            </a:r>
            <a:r>
              <a:rPr lang="en-US" sz="2200" dirty="0" err="1" smtClean="0"/>
              <a:t>nuevo</a:t>
            </a:r>
            <a:r>
              <a:rPr lang="en-US" sz="2200" dirty="0" smtClean="0"/>
              <a:t> </a:t>
            </a:r>
            <a:r>
              <a:rPr lang="en-US" sz="2200" dirty="0" err="1" smtClean="0"/>
              <a:t>marco</a:t>
            </a:r>
            <a:r>
              <a:rPr lang="en-US" sz="2200" dirty="0" smtClean="0"/>
              <a:t> </a:t>
            </a:r>
            <a:r>
              <a:rPr lang="en-US" sz="2200" dirty="0" err="1" smtClean="0"/>
              <a:t>que</a:t>
            </a:r>
            <a:r>
              <a:rPr lang="en-US" sz="2200" dirty="0" smtClean="0"/>
              <a:t> </a:t>
            </a:r>
            <a:r>
              <a:rPr lang="en-US" sz="2200" dirty="0" err="1" smtClean="0"/>
              <a:t>describa</a:t>
            </a:r>
            <a:r>
              <a:rPr lang="en-US" sz="2200" dirty="0" smtClean="0"/>
              <a:t> </a:t>
            </a:r>
            <a:r>
              <a:rPr lang="en-US" sz="2200" dirty="0" err="1" smtClean="0"/>
              <a:t>las</a:t>
            </a:r>
            <a:r>
              <a:rPr lang="en-US" sz="2200" dirty="0" smtClean="0"/>
              <a:t> aptitudes necesarias </a:t>
            </a:r>
            <a:r>
              <a:rPr lang="en-US" sz="2200" dirty="0" err="1" smtClean="0"/>
              <a:t>para</a:t>
            </a:r>
            <a:r>
              <a:rPr lang="en-US" sz="2200" dirty="0" smtClean="0"/>
              <a:t> </a:t>
            </a:r>
            <a:r>
              <a:rPr lang="en-US" sz="2200" dirty="0" err="1" smtClean="0"/>
              <a:t>tener</a:t>
            </a:r>
            <a:r>
              <a:rPr lang="en-US" sz="2200" dirty="0" smtClean="0"/>
              <a:t> </a:t>
            </a:r>
            <a:r>
              <a:rPr lang="en-US" sz="2200" dirty="0" err="1" smtClean="0"/>
              <a:t>exito</a:t>
            </a:r>
            <a:r>
              <a:rPr lang="en-US" sz="2200" dirty="0" smtClean="0"/>
              <a:t> en la </a:t>
            </a:r>
            <a:r>
              <a:rPr lang="en-US" sz="2200" dirty="0" err="1" smtClean="0"/>
              <a:t>universidad</a:t>
            </a:r>
            <a:endParaRPr lang="en-US" sz="2200" dirty="0" smtClean="0"/>
          </a:p>
          <a:p>
            <a:pPr lvl="0"/>
            <a:endParaRPr lang="en-US" sz="2200" dirty="0" smtClean="0"/>
          </a:p>
          <a:p>
            <a:pPr lvl="0"/>
            <a:r>
              <a:rPr lang="en-US" sz="2200" dirty="0" err="1" smtClean="0"/>
              <a:t>Priorizar</a:t>
            </a:r>
            <a:r>
              <a:rPr lang="en-US" sz="2200" dirty="0" smtClean="0"/>
              <a:t> la </a:t>
            </a:r>
            <a:r>
              <a:rPr lang="en-US" sz="2200" dirty="0" err="1" smtClean="0"/>
              <a:t>evaluacion</a:t>
            </a:r>
            <a:r>
              <a:rPr lang="en-US" sz="2200" dirty="0" smtClean="0"/>
              <a:t> de </a:t>
            </a:r>
            <a:r>
              <a:rPr lang="en-US" sz="2200" dirty="0" err="1" smtClean="0"/>
              <a:t>contenidos</a:t>
            </a:r>
            <a:r>
              <a:rPr lang="en-US" sz="2200" dirty="0" smtClean="0"/>
              <a:t> hasta el </a:t>
            </a:r>
            <a:r>
              <a:rPr lang="en-US" sz="2200" dirty="0" err="1" smtClean="0"/>
              <a:t>segundo</a:t>
            </a:r>
            <a:r>
              <a:rPr lang="en-US" sz="2200" dirty="0" smtClean="0"/>
              <a:t> </a:t>
            </a:r>
            <a:r>
              <a:rPr lang="en-US" sz="2200" dirty="0" err="1" smtClean="0"/>
              <a:t>medio</a:t>
            </a:r>
            <a:r>
              <a:rPr lang="en-US" sz="2200" dirty="0" smtClean="0"/>
              <a:t>, </a:t>
            </a:r>
            <a:r>
              <a:rPr lang="en-US" sz="2200" dirty="0" err="1" smtClean="0"/>
              <a:t>que</a:t>
            </a:r>
            <a:r>
              <a:rPr lang="en-US" sz="2200" dirty="0" smtClean="0"/>
              <a:t> </a:t>
            </a:r>
            <a:r>
              <a:rPr lang="en-US" sz="2200" dirty="0" err="1" smtClean="0"/>
              <a:t>es</a:t>
            </a:r>
            <a:r>
              <a:rPr lang="en-US" sz="2200" dirty="0" smtClean="0"/>
              <a:t> </a:t>
            </a:r>
            <a:r>
              <a:rPr lang="en-US" sz="2200" dirty="0" err="1" smtClean="0"/>
              <a:t>comun</a:t>
            </a:r>
            <a:r>
              <a:rPr lang="en-US" sz="2200" dirty="0" smtClean="0"/>
              <a:t> al </a:t>
            </a:r>
            <a:r>
              <a:rPr lang="en-US" sz="2200" dirty="0" err="1" smtClean="0"/>
              <a:t>curriculo</a:t>
            </a:r>
            <a:r>
              <a:rPr lang="en-US" sz="2200" dirty="0" smtClean="0"/>
              <a:t> </a:t>
            </a:r>
            <a:r>
              <a:rPr lang="en-US" sz="2200" dirty="0" err="1" smtClean="0"/>
              <a:t>cientifico</a:t>
            </a:r>
            <a:r>
              <a:rPr lang="en-US" sz="2200" dirty="0" smtClean="0"/>
              <a:t> </a:t>
            </a:r>
            <a:r>
              <a:rPr lang="en-US" sz="2200" dirty="0" err="1" smtClean="0"/>
              <a:t>humanista</a:t>
            </a:r>
            <a:r>
              <a:rPr lang="en-US" sz="2200" dirty="0" smtClean="0"/>
              <a:t> y TP</a:t>
            </a:r>
          </a:p>
          <a:p>
            <a:pPr lvl="0"/>
            <a:endParaRPr lang="en-US" sz="2200" dirty="0" smtClean="0"/>
          </a:p>
          <a:p>
            <a:pPr lvl="0"/>
            <a:r>
              <a:rPr lang="en-US" sz="2200" dirty="0" err="1" smtClean="0"/>
              <a:t>Corregir</a:t>
            </a:r>
            <a:r>
              <a:rPr lang="en-US" sz="2200" dirty="0" smtClean="0"/>
              <a:t> el </a:t>
            </a:r>
            <a:r>
              <a:rPr lang="en-US" sz="2200" dirty="0" err="1" smtClean="0"/>
              <a:t>grado</a:t>
            </a:r>
            <a:r>
              <a:rPr lang="en-US" sz="2200" dirty="0" smtClean="0"/>
              <a:t> de </a:t>
            </a:r>
            <a:r>
              <a:rPr lang="en-US" sz="2200" dirty="0" err="1" smtClean="0"/>
              <a:t>dificultad</a:t>
            </a:r>
            <a:r>
              <a:rPr lang="en-US" sz="2200" dirty="0" smtClean="0"/>
              <a:t> </a:t>
            </a:r>
            <a:r>
              <a:rPr lang="en-US" sz="2200" dirty="0" err="1" smtClean="0"/>
              <a:t>inadecuado</a:t>
            </a:r>
            <a:r>
              <a:rPr lang="en-US" sz="2200" dirty="0" smtClean="0"/>
              <a:t> en la PSU </a:t>
            </a:r>
            <a:r>
              <a:rPr lang="en-US" sz="2200" dirty="0" err="1" smtClean="0"/>
              <a:t>matematicas</a:t>
            </a:r>
            <a:r>
              <a:rPr lang="en-US" sz="2200" dirty="0"/>
              <a:t> </a:t>
            </a:r>
            <a:r>
              <a:rPr lang="en-US" sz="2200" dirty="0" smtClean="0"/>
              <a:t>(</a:t>
            </a:r>
            <a:r>
              <a:rPr lang="en-US" sz="2200" dirty="0" err="1" smtClean="0"/>
              <a:t>una</a:t>
            </a:r>
            <a:r>
              <a:rPr lang="en-US" sz="2200" dirty="0" smtClean="0"/>
              <a:t> forma de </a:t>
            </a:r>
            <a:r>
              <a:rPr lang="en-US" sz="2200" dirty="0" err="1" smtClean="0"/>
              <a:t>abordarlo</a:t>
            </a:r>
            <a:r>
              <a:rPr lang="en-US" sz="2200" dirty="0" smtClean="0"/>
              <a:t> </a:t>
            </a:r>
            <a:r>
              <a:rPr lang="en-US" sz="2200" dirty="0" err="1" smtClean="0"/>
              <a:t>es</a:t>
            </a:r>
            <a:r>
              <a:rPr lang="en-US" sz="2200" dirty="0" smtClean="0"/>
              <a:t> </a:t>
            </a:r>
            <a:r>
              <a:rPr lang="en-US" sz="2200" dirty="0" err="1" smtClean="0"/>
              <a:t>desarrollar</a:t>
            </a:r>
            <a:r>
              <a:rPr lang="en-US" sz="2200" dirty="0" smtClean="0"/>
              <a:t> dos </a:t>
            </a:r>
            <a:r>
              <a:rPr lang="en-US" sz="2200" dirty="0" err="1" smtClean="0"/>
              <a:t>pruebas</a:t>
            </a:r>
            <a:r>
              <a:rPr lang="en-US" sz="2200" dirty="0" smtClean="0"/>
              <a:t>, </a:t>
            </a:r>
            <a:r>
              <a:rPr lang="en-US" sz="2200" dirty="0" err="1" smtClean="0"/>
              <a:t>una</a:t>
            </a:r>
            <a:r>
              <a:rPr lang="en-US" sz="2200" dirty="0" smtClean="0"/>
              <a:t> general y </a:t>
            </a:r>
            <a:r>
              <a:rPr lang="en-US" sz="2200" dirty="0" err="1" smtClean="0"/>
              <a:t>otra</a:t>
            </a:r>
            <a:r>
              <a:rPr lang="en-US" sz="2200" dirty="0" smtClean="0"/>
              <a:t> de </a:t>
            </a:r>
            <a:r>
              <a:rPr lang="en-US" sz="2200" dirty="0" err="1" smtClean="0"/>
              <a:t>conocimientos</a:t>
            </a:r>
            <a:r>
              <a:rPr lang="en-US" sz="2200" dirty="0" smtClean="0"/>
              <a:t> </a:t>
            </a:r>
            <a:r>
              <a:rPr lang="en-US" sz="2200" dirty="0" err="1" smtClean="0"/>
              <a:t>avanzados</a:t>
            </a:r>
            <a:r>
              <a:rPr lang="en-US" sz="2200" dirty="0" smtClean="0"/>
              <a:t>)</a:t>
            </a:r>
          </a:p>
          <a:p>
            <a:pPr lvl="0"/>
            <a:endParaRPr lang="en-US" sz="2200" dirty="0" smtClean="0"/>
          </a:p>
          <a:p>
            <a:pPr lvl="0"/>
            <a:r>
              <a:rPr lang="en-US" sz="2200" dirty="0" err="1" smtClean="0"/>
              <a:t>Reportar</a:t>
            </a:r>
            <a:r>
              <a:rPr lang="en-US" sz="2200" dirty="0" smtClean="0"/>
              <a:t> </a:t>
            </a:r>
            <a:r>
              <a:rPr lang="en-US" sz="2200" dirty="0" err="1" smtClean="0"/>
              <a:t>puntajes</a:t>
            </a:r>
            <a:r>
              <a:rPr lang="en-US" sz="2200" dirty="0" smtClean="0"/>
              <a:t> </a:t>
            </a:r>
            <a:r>
              <a:rPr lang="en-US" sz="2200" dirty="0" err="1" smtClean="0"/>
              <a:t>separados</a:t>
            </a:r>
            <a:r>
              <a:rPr lang="en-US" sz="2200" dirty="0" smtClean="0"/>
              <a:t> en la PSU Ciencias</a:t>
            </a:r>
          </a:p>
        </p:txBody>
      </p:sp>
    </p:spTree>
    <p:extLst>
      <p:ext uri="{BB962C8B-B14F-4D97-AF65-F5344CB8AC3E}">
        <p14:creationId xmlns:p14="http://schemas.microsoft.com/office/powerpoint/2010/main" val="2287646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4664" y="670827"/>
            <a:ext cx="7451776" cy="1384995"/>
          </a:xfrm>
          <a:prstGeom prst="rect">
            <a:avLst/>
          </a:prstGeom>
          <a:noFill/>
        </p:spPr>
        <p:txBody>
          <a:bodyPr wrap="square" rtlCol="0">
            <a:spAutoFit/>
          </a:bodyPr>
          <a:lstStyle/>
          <a:p>
            <a:pPr algn="ctr"/>
            <a:r>
              <a:rPr lang="es-CL" sz="2800" dirty="0" smtClean="0"/>
              <a:t>Para fines de admisión hay que maximizar la información disponible </a:t>
            </a:r>
            <a:r>
              <a:rPr lang="es-ES" sz="2800" dirty="0" smtClean="0"/>
              <a:t>con </a:t>
            </a:r>
            <a:r>
              <a:rPr lang="es-ES" sz="2800" dirty="0"/>
              <a:t>el fin </a:t>
            </a:r>
            <a:r>
              <a:rPr lang="es-ES" sz="2800" dirty="0" smtClean="0"/>
              <a:t>de mejorar el calce entre el alumno y la institución </a:t>
            </a:r>
            <a:endParaRPr lang="es-CL" sz="2800" dirty="0"/>
          </a:p>
        </p:txBody>
      </p:sp>
      <p:sp>
        <p:nvSpPr>
          <p:cNvPr id="3" name="Subtitle 2"/>
          <p:cNvSpPr txBox="1">
            <a:spLocks noChangeArrowheads="1"/>
          </p:cNvSpPr>
          <p:nvPr/>
        </p:nvSpPr>
        <p:spPr>
          <a:xfrm>
            <a:off x="507483" y="2588945"/>
            <a:ext cx="4715948" cy="3138509"/>
          </a:xfrm>
          <a:prstGeom prst="rect">
            <a:avLst/>
          </a:prstGeom>
          <a:ln/>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s-CL" altLang="en-US" dirty="0" smtClean="0">
                <a:solidFill>
                  <a:srgbClr val="000000"/>
                </a:solidFill>
              </a:rPr>
              <a:t>Tres me</a:t>
            </a:r>
            <a:r>
              <a:rPr lang="es-CL" dirty="0" smtClean="0">
                <a:solidFill>
                  <a:srgbClr val="000000"/>
                </a:solidFill>
              </a:rPr>
              <a:t>didas son </a:t>
            </a:r>
          </a:p>
          <a:p>
            <a:pPr marL="0" indent="0">
              <a:lnSpc>
                <a:spcPct val="90000"/>
              </a:lnSpc>
              <a:buNone/>
            </a:pPr>
            <a:r>
              <a:rPr lang="es-CL" altLang="en-US" dirty="0" smtClean="0">
                <a:solidFill>
                  <a:srgbClr val="000000"/>
                </a:solidFill>
              </a:rPr>
              <a:t>important</a:t>
            </a:r>
            <a:r>
              <a:rPr lang="es-CL" dirty="0" smtClean="0">
                <a:solidFill>
                  <a:srgbClr val="000000"/>
                </a:solidFill>
              </a:rPr>
              <a:t>es</a:t>
            </a:r>
            <a:r>
              <a:rPr lang="es-CL" altLang="en-US" dirty="0" smtClean="0">
                <a:solidFill>
                  <a:srgbClr val="000000"/>
                </a:solidFill>
              </a:rPr>
              <a:t>:</a:t>
            </a:r>
          </a:p>
          <a:p>
            <a:pPr marL="0" indent="0">
              <a:lnSpc>
                <a:spcPct val="90000"/>
              </a:lnSpc>
              <a:buNone/>
            </a:pPr>
            <a:endParaRPr lang="es-CL" altLang="en-US" sz="1000" dirty="0" smtClean="0">
              <a:solidFill>
                <a:srgbClr val="000000"/>
              </a:solidFill>
            </a:endParaRPr>
          </a:p>
          <a:p>
            <a:pPr marL="400050" lvl="1" indent="0">
              <a:lnSpc>
                <a:spcPct val="90000"/>
              </a:lnSpc>
              <a:buNone/>
            </a:pPr>
            <a:r>
              <a:rPr lang="es-CL" dirty="0" smtClean="0">
                <a:solidFill>
                  <a:srgbClr val="000000"/>
                </a:solidFill>
              </a:rPr>
              <a:t>1. V</a:t>
            </a:r>
            <a:r>
              <a:rPr lang="es-CL" altLang="en-US" dirty="0" smtClean="0">
                <a:solidFill>
                  <a:srgbClr val="000000"/>
                </a:solidFill>
              </a:rPr>
              <a:t>alid</a:t>
            </a:r>
            <a:r>
              <a:rPr lang="es-CL" dirty="0" smtClean="0">
                <a:solidFill>
                  <a:srgbClr val="000000"/>
                </a:solidFill>
              </a:rPr>
              <a:t>ez predictiva</a:t>
            </a:r>
          </a:p>
          <a:p>
            <a:pPr marL="400050" lvl="1" indent="0">
              <a:lnSpc>
                <a:spcPct val="90000"/>
              </a:lnSpc>
              <a:buNone/>
            </a:pPr>
            <a:r>
              <a:rPr lang="es-CL" altLang="en-US" dirty="0" smtClean="0">
                <a:solidFill>
                  <a:srgbClr val="000000"/>
                </a:solidFill>
              </a:rPr>
              <a:t>2. </a:t>
            </a:r>
            <a:r>
              <a:rPr lang="es-CL" dirty="0" smtClean="0">
                <a:solidFill>
                  <a:srgbClr val="000000"/>
                </a:solidFill>
              </a:rPr>
              <a:t>Diferencias entre grupos</a:t>
            </a:r>
            <a:endParaRPr lang="es-CL" altLang="en-US" dirty="0" smtClean="0">
              <a:solidFill>
                <a:srgbClr val="000000"/>
              </a:solidFill>
            </a:endParaRPr>
          </a:p>
          <a:p>
            <a:pPr marL="400050" lvl="1" indent="0">
              <a:lnSpc>
                <a:spcPct val="90000"/>
              </a:lnSpc>
              <a:buNone/>
            </a:pPr>
            <a:r>
              <a:rPr lang="es-CL" dirty="0" smtClean="0">
                <a:solidFill>
                  <a:srgbClr val="000000"/>
                </a:solidFill>
              </a:rPr>
              <a:t>3. Cobertura de contenidos</a:t>
            </a:r>
          </a:p>
        </p:txBody>
      </p:sp>
      <p:pic>
        <p:nvPicPr>
          <p:cNvPr id="4" name="Picture 6" descr="j0299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509" y="2578331"/>
            <a:ext cx="2297113" cy="307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30110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ctrTitle" idx="4294967295"/>
          </p:nvPr>
        </p:nvSpPr>
        <p:spPr>
          <a:xfrm>
            <a:off x="685799" y="1563839"/>
            <a:ext cx="7772400" cy="833666"/>
          </a:xfrm>
          <a:ln/>
        </p:spPr>
        <p:txBody>
          <a:bodyPr/>
          <a:lstStyle/>
          <a:p>
            <a:pPr marL="0" indent="0"/>
            <a:r>
              <a:rPr lang="es-CL" sz="4000" dirty="0" smtClean="0"/>
              <a:t>Validez </a:t>
            </a:r>
            <a:r>
              <a:rPr lang="es-CL" sz="4000" dirty="0"/>
              <a:t>p</a:t>
            </a:r>
            <a:r>
              <a:rPr lang="es-CL" altLang="en-US" sz="4000" dirty="0" smtClean="0"/>
              <a:t>redictiv</a:t>
            </a:r>
            <a:r>
              <a:rPr lang="es-CL" sz="4000" dirty="0" smtClean="0"/>
              <a:t>a</a:t>
            </a:r>
            <a:endParaRPr lang="es-CL" altLang="en-US" sz="2400" dirty="0"/>
          </a:p>
        </p:txBody>
      </p:sp>
      <p:sp>
        <p:nvSpPr>
          <p:cNvPr id="6147" name="Subtitle 2"/>
          <p:cNvSpPr>
            <a:spLocks noGrp="1" noChangeArrowheads="1"/>
          </p:cNvSpPr>
          <p:nvPr>
            <p:ph type="subTitle" idx="1"/>
          </p:nvPr>
        </p:nvSpPr>
        <p:spPr>
          <a:xfrm>
            <a:off x="886545" y="2417090"/>
            <a:ext cx="7403854" cy="1130466"/>
          </a:xfrm>
          <a:ln/>
        </p:spPr>
        <p:txBody>
          <a:bodyPr>
            <a:noAutofit/>
          </a:bodyPr>
          <a:lstStyle/>
          <a:p>
            <a:r>
              <a:rPr lang="es-CL" sz="2400" dirty="0" smtClean="0">
                <a:solidFill>
                  <a:srgbClr val="000000"/>
                </a:solidFill>
              </a:rPr>
              <a:t>Mide si las puntuaciones en una prueba de admisión se correlacionan con los resultados</a:t>
            </a:r>
          </a:p>
        </p:txBody>
      </p:sp>
      <p:sp>
        <p:nvSpPr>
          <p:cNvPr id="6148" name="Subtitle 2"/>
          <p:cNvSpPr>
            <a:spLocks noChangeArrowheads="1"/>
          </p:cNvSpPr>
          <p:nvPr/>
        </p:nvSpPr>
        <p:spPr bwMode="auto">
          <a:xfrm>
            <a:off x="1371600" y="4405313"/>
            <a:ext cx="6400800" cy="146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charset="0"/>
            </a:endParaRPr>
          </a:p>
        </p:txBody>
      </p:sp>
      <p:sp>
        <p:nvSpPr>
          <p:cNvPr id="2" name="TextBox 1"/>
          <p:cNvSpPr txBox="1"/>
          <p:nvPr/>
        </p:nvSpPr>
        <p:spPr>
          <a:xfrm>
            <a:off x="886545" y="4669400"/>
            <a:ext cx="7571654" cy="1200329"/>
          </a:xfrm>
          <a:prstGeom prst="rect">
            <a:avLst/>
          </a:prstGeom>
          <a:noFill/>
        </p:spPr>
        <p:txBody>
          <a:bodyPr wrap="square" rtlCol="0">
            <a:spAutoFit/>
          </a:bodyPr>
          <a:lstStyle/>
          <a:p>
            <a:r>
              <a:rPr lang="es-ES" sz="2400" dirty="0"/>
              <a:t>Mide la cantidad de información única </a:t>
            </a:r>
            <a:r>
              <a:rPr lang="es-ES" sz="2400" dirty="0" smtClean="0"/>
              <a:t>que provee una prueba </a:t>
            </a:r>
            <a:r>
              <a:rPr lang="es-CL" sz="2400" dirty="0">
                <a:solidFill>
                  <a:srgbClr val="000000"/>
                </a:solidFill>
              </a:rPr>
              <a:t>de </a:t>
            </a:r>
            <a:r>
              <a:rPr lang="es-CL" sz="2400" dirty="0" smtClean="0">
                <a:solidFill>
                  <a:srgbClr val="000000"/>
                </a:solidFill>
              </a:rPr>
              <a:t>admisión</a:t>
            </a:r>
            <a:r>
              <a:rPr lang="es-ES" sz="2400" dirty="0" smtClean="0"/>
              <a:t>, </a:t>
            </a:r>
            <a:r>
              <a:rPr lang="es-ES" sz="2400" dirty="0"/>
              <a:t>más allá de </a:t>
            </a:r>
            <a:r>
              <a:rPr lang="es-ES" sz="2400" dirty="0" smtClean="0"/>
              <a:t>la información disponible </a:t>
            </a:r>
            <a:r>
              <a:rPr lang="es-ES" sz="2400" dirty="0"/>
              <a:t>a partir de otras medidas</a:t>
            </a:r>
            <a:r>
              <a:rPr lang="es-ES" sz="2400" dirty="0" smtClean="0"/>
              <a:t>.</a:t>
            </a:r>
            <a:endParaRPr lang="es-CL" sz="2400" dirty="0" smtClean="0">
              <a:solidFill>
                <a:srgbClr val="000000"/>
              </a:solidFill>
            </a:endParaRPr>
          </a:p>
        </p:txBody>
      </p:sp>
      <p:sp>
        <p:nvSpPr>
          <p:cNvPr id="6" name="Title 1"/>
          <p:cNvSpPr>
            <a:spLocks noGrp="1" noChangeArrowheads="1"/>
          </p:cNvSpPr>
          <p:nvPr>
            <p:ph type="ctrTitle" idx="4294967295"/>
          </p:nvPr>
        </p:nvSpPr>
        <p:spPr>
          <a:xfrm>
            <a:off x="838200" y="3566852"/>
            <a:ext cx="7772400" cy="833666"/>
          </a:xfrm>
          <a:ln/>
        </p:spPr>
        <p:txBody>
          <a:bodyPr/>
          <a:lstStyle/>
          <a:p>
            <a:pPr marL="0" indent="0"/>
            <a:r>
              <a:rPr lang="es-CL" sz="4000" dirty="0" smtClean="0"/>
              <a:t>Validez </a:t>
            </a:r>
            <a:r>
              <a:rPr lang="es-CL" sz="4000" dirty="0"/>
              <a:t>p</a:t>
            </a:r>
            <a:r>
              <a:rPr lang="es-CL" altLang="en-US" sz="4000" dirty="0" smtClean="0"/>
              <a:t>redictiv</a:t>
            </a:r>
            <a:r>
              <a:rPr lang="es-CL" sz="4000" dirty="0" smtClean="0"/>
              <a:t>a incremental</a:t>
            </a:r>
            <a:endParaRPr lang="es-CL" altLang="en-US" sz="2400" dirty="0"/>
          </a:p>
        </p:txBody>
      </p:sp>
      <p:sp>
        <p:nvSpPr>
          <p:cNvPr id="7" name="Title 1"/>
          <p:cNvSpPr>
            <a:spLocks noGrp="1" noChangeArrowheads="1"/>
          </p:cNvSpPr>
          <p:nvPr>
            <p:ph type="ctrTitle" idx="4294967295"/>
          </p:nvPr>
        </p:nvSpPr>
        <p:spPr>
          <a:xfrm>
            <a:off x="838200" y="569314"/>
            <a:ext cx="7772400" cy="833666"/>
          </a:xfrm>
          <a:ln/>
        </p:spPr>
        <p:txBody>
          <a:bodyPr/>
          <a:lstStyle/>
          <a:p>
            <a:pPr marL="0" indent="0"/>
            <a:r>
              <a:rPr lang="es-CL" sz="4000" dirty="0" smtClean="0"/>
              <a:t>(1)</a:t>
            </a:r>
            <a:endParaRPr lang="es-CL" altLang="en-US" sz="2400" dirty="0"/>
          </a:p>
        </p:txBody>
      </p:sp>
    </p:spTree>
    <p:extLst>
      <p:ext uri="{BB962C8B-B14F-4D97-AF65-F5344CB8AC3E}">
        <p14:creationId xmlns:p14="http://schemas.microsoft.com/office/powerpoint/2010/main" val="24003491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0259" y="932589"/>
            <a:ext cx="4842402" cy="793692"/>
          </a:xfrm>
        </p:spPr>
        <p:txBody>
          <a:bodyPr>
            <a:normAutofit fontScale="90000"/>
          </a:bodyPr>
          <a:lstStyle/>
          <a:p>
            <a:r>
              <a:rPr lang="es-CL" sz="4000" dirty="0" smtClean="0"/>
              <a:t>Validez Predictiva</a:t>
            </a:r>
            <a:br>
              <a:rPr lang="es-CL" sz="4000" dirty="0" smtClean="0"/>
            </a:br>
            <a:r>
              <a:rPr lang="es-CL" sz="3600" dirty="0"/>
              <a:t>de accesso a la universidad</a:t>
            </a:r>
            <a:endParaRPr lang="es-CL" sz="4000" dirty="0"/>
          </a:p>
        </p:txBody>
      </p:sp>
      <p:sp>
        <p:nvSpPr>
          <p:cNvPr id="3" name="Subtitle 2"/>
          <p:cNvSpPr>
            <a:spLocks noGrp="1"/>
          </p:cNvSpPr>
          <p:nvPr>
            <p:ph type="subTitle" idx="1"/>
          </p:nvPr>
        </p:nvSpPr>
        <p:spPr>
          <a:xfrm>
            <a:off x="2581671" y="2674728"/>
            <a:ext cx="5876528" cy="1752600"/>
          </a:xfrm>
        </p:spPr>
        <p:txBody>
          <a:bodyPr>
            <a:normAutofit fontScale="92500" lnSpcReduction="10000"/>
          </a:bodyPr>
          <a:lstStyle/>
          <a:p>
            <a:pPr algn="l"/>
            <a:r>
              <a:rPr lang="es-CL" dirty="0" smtClean="0">
                <a:solidFill>
                  <a:schemeClr val="tx1"/>
                </a:solidFill>
              </a:rPr>
              <a:t>Mide cuán bien los puntajes en las pruebas de admisión predicen mejores resultados en la universidad (por ejemplo, notas graduación)</a:t>
            </a:r>
          </a:p>
        </p:txBody>
      </p:sp>
      <p:sp>
        <p:nvSpPr>
          <p:cNvPr id="5" name="Subtitle 2"/>
          <p:cNvSpPr txBox="1">
            <a:spLocks/>
          </p:cNvSpPr>
          <p:nvPr/>
        </p:nvSpPr>
        <p:spPr>
          <a:xfrm>
            <a:off x="837300" y="4996324"/>
            <a:ext cx="7467396" cy="968254"/>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CL" sz="3000" dirty="0" smtClean="0">
                <a:solidFill>
                  <a:schemeClr val="tx1"/>
                </a:solidFill>
              </a:rPr>
              <a:t>Una prueba con baja validez predictiva provee poca información</a:t>
            </a:r>
          </a:p>
        </p:txBody>
      </p:sp>
      <p:pic>
        <p:nvPicPr>
          <p:cNvPr id="7" name="Picture 5" descr="C:\Program Files\Common Files\Microsoft Shared\Clipart\cagcat50\BS02064_.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45122"/>
            <a:ext cx="25908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77646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063583362"/>
              </p:ext>
            </p:extLst>
          </p:nvPr>
        </p:nvGraphicFramePr>
        <p:xfrm>
          <a:off x="820616" y="1840539"/>
          <a:ext cx="7234813" cy="38178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91526" y="592666"/>
            <a:ext cx="6787298" cy="1077218"/>
          </a:xfrm>
          <a:prstGeom prst="rect">
            <a:avLst/>
          </a:prstGeom>
          <a:noFill/>
        </p:spPr>
        <p:txBody>
          <a:bodyPr wrap="square" rtlCol="0">
            <a:spAutoFit/>
          </a:bodyPr>
          <a:lstStyle/>
          <a:p>
            <a:pPr algn="ctr"/>
            <a:r>
              <a:rPr lang="es-CL" sz="3200" dirty="0"/>
              <a:t>Validez </a:t>
            </a:r>
            <a:r>
              <a:rPr lang="es-CL" sz="3200" dirty="0" smtClean="0"/>
              <a:t>p</a:t>
            </a:r>
            <a:r>
              <a:rPr lang="es-CL" altLang="en-US" sz="3200" dirty="0" smtClean="0"/>
              <a:t>redictiv</a:t>
            </a:r>
            <a:r>
              <a:rPr lang="es-CL" sz="3200" dirty="0" smtClean="0"/>
              <a:t>a </a:t>
            </a:r>
            <a:r>
              <a:rPr lang="en-US" sz="3200" dirty="0" smtClean="0"/>
              <a:t>of the PSU</a:t>
            </a:r>
          </a:p>
          <a:p>
            <a:pPr algn="ctr"/>
            <a:r>
              <a:rPr lang="en-US" sz="3200" dirty="0" smtClean="0">
                <a:effectLst/>
              </a:rPr>
              <a:t>(</a:t>
            </a:r>
            <a:r>
              <a:rPr lang="en-US" sz="3200" dirty="0" err="1" smtClean="0">
                <a:effectLst/>
              </a:rPr>
              <a:t>estimaciones</a:t>
            </a:r>
            <a:r>
              <a:rPr lang="en-US" sz="3200" dirty="0" smtClean="0">
                <a:effectLst/>
              </a:rPr>
              <a:t> del CTA versus Pearson)</a:t>
            </a:r>
            <a:endParaRPr lang="en-US" sz="3200" dirty="0">
              <a:effectLst/>
            </a:endParaRPr>
          </a:p>
        </p:txBody>
      </p:sp>
      <p:sp>
        <p:nvSpPr>
          <p:cNvPr id="4" name="TextBox 3"/>
          <p:cNvSpPr txBox="1"/>
          <p:nvPr/>
        </p:nvSpPr>
        <p:spPr>
          <a:xfrm>
            <a:off x="1862667" y="5914572"/>
            <a:ext cx="5225142" cy="276999"/>
          </a:xfrm>
          <a:prstGeom prst="rect">
            <a:avLst/>
          </a:prstGeom>
          <a:noFill/>
        </p:spPr>
        <p:txBody>
          <a:bodyPr wrap="square" rtlCol="0">
            <a:spAutoFit/>
          </a:bodyPr>
          <a:lstStyle/>
          <a:p>
            <a:r>
              <a:rPr lang="en-US" sz="1200" dirty="0" smtClean="0"/>
              <a:t>FUENTE: Pearson, </a:t>
            </a:r>
            <a:r>
              <a:rPr lang="en-US" sz="1200" i="1" dirty="0" smtClean="0"/>
              <a:t>Final Report Evaluation </a:t>
            </a:r>
            <a:r>
              <a:rPr lang="en-US" sz="1200" i="1" dirty="0"/>
              <a:t>of the Chile </a:t>
            </a:r>
            <a:r>
              <a:rPr lang="en-US" sz="1200" i="1" dirty="0" smtClean="0"/>
              <a:t>PSU</a:t>
            </a:r>
            <a:r>
              <a:rPr lang="en-US" sz="1200" dirty="0" smtClean="0"/>
              <a:t>, January 2013; CTA</a:t>
            </a:r>
            <a:endParaRPr lang="en-US" sz="1200" dirty="0"/>
          </a:p>
        </p:txBody>
      </p:sp>
    </p:spTree>
    <p:extLst>
      <p:ext uri="{BB962C8B-B14F-4D97-AF65-F5344CB8AC3E}">
        <p14:creationId xmlns:p14="http://schemas.microsoft.com/office/powerpoint/2010/main" val="2154234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822" y="592666"/>
            <a:ext cx="8062550" cy="1077218"/>
          </a:xfrm>
          <a:prstGeom prst="rect">
            <a:avLst/>
          </a:prstGeom>
          <a:noFill/>
        </p:spPr>
        <p:txBody>
          <a:bodyPr wrap="square" rtlCol="0">
            <a:spAutoFit/>
          </a:bodyPr>
          <a:lstStyle/>
          <a:p>
            <a:pPr algn="ctr"/>
            <a:r>
              <a:rPr lang="es-CL" sz="3200" dirty="0"/>
              <a:t>Validez p</a:t>
            </a:r>
            <a:r>
              <a:rPr lang="es-CL" altLang="en-US" sz="3200" dirty="0"/>
              <a:t>redictiv</a:t>
            </a:r>
            <a:r>
              <a:rPr lang="es-CL" sz="3200" dirty="0"/>
              <a:t>a </a:t>
            </a:r>
            <a:r>
              <a:rPr lang="es-CL" sz="3200" dirty="0" smtClean="0">
                <a:effectLst/>
              </a:rPr>
              <a:t>incremental </a:t>
            </a:r>
            <a:r>
              <a:rPr lang="en-US" sz="3200" dirty="0" smtClean="0">
                <a:effectLst/>
              </a:rPr>
              <a:t>(Ingenieria): </a:t>
            </a:r>
          </a:p>
          <a:p>
            <a:pPr algn="ctr"/>
            <a:r>
              <a:rPr lang="en-US" sz="3200" dirty="0" smtClean="0">
                <a:effectLst/>
              </a:rPr>
              <a:t>(</a:t>
            </a:r>
            <a:r>
              <a:rPr lang="en-US" sz="3200" dirty="0" err="1" smtClean="0">
                <a:effectLst/>
              </a:rPr>
              <a:t>controlando</a:t>
            </a:r>
            <a:r>
              <a:rPr lang="en-US" sz="3200" dirty="0" smtClean="0">
                <a:effectLst/>
              </a:rPr>
              <a:t> </a:t>
            </a:r>
            <a:r>
              <a:rPr lang="en-US" sz="3200" dirty="0" err="1" smtClean="0">
                <a:effectLst/>
              </a:rPr>
              <a:t>por</a:t>
            </a:r>
            <a:r>
              <a:rPr lang="en-US" sz="3200" dirty="0" smtClean="0">
                <a:effectLst/>
              </a:rPr>
              <a:t> NEM)</a:t>
            </a:r>
            <a:endParaRPr lang="en-US" sz="3200" dirty="0">
              <a:effectLst/>
            </a:endParaRPr>
          </a:p>
        </p:txBody>
      </p:sp>
      <p:sp>
        <p:nvSpPr>
          <p:cNvPr id="4" name="TextBox 3"/>
          <p:cNvSpPr txBox="1"/>
          <p:nvPr/>
        </p:nvSpPr>
        <p:spPr>
          <a:xfrm>
            <a:off x="1342545" y="5890381"/>
            <a:ext cx="6337904" cy="461665"/>
          </a:xfrm>
          <a:prstGeom prst="rect">
            <a:avLst/>
          </a:prstGeom>
          <a:noFill/>
        </p:spPr>
        <p:txBody>
          <a:bodyPr wrap="square" rtlCol="0">
            <a:spAutoFit/>
          </a:bodyPr>
          <a:lstStyle/>
          <a:p>
            <a:r>
              <a:rPr lang="en-US" sz="1200" dirty="0" smtClean="0"/>
              <a:t>FUENTE S.A. Prado, </a:t>
            </a:r>
            <a:r>
              <a:rPr lang="en-US" sz="1200" i="1" dirty="0" smtClean="0"/>
              <a:t>Estudio de Validez Predictiva de la PSU y Comparacion con el Sistema PAA</a:t>
            </a:r>
            <a:r>
              <a:rPr lang="en-US" sz="1200" dirty="0" smtClean="0"/>
              <a:t>, Universidad de Chile</a:t>
            </a:r>
            <a:endParaRPr lang="en-US" sz="1200" dirty="0"/>
          </a:p>
        </p:txBody>
      </p:sp>
      <p:graphicFrame>
        <p:nvGraphicFramePr>
          <p:cNvPr id="6" name="Chart 5"/>
          <p:cNvGraphicFramePr>
            <a:graphicFrameLocks/>
          </p:cNvGraphicFramePr>
          <p:nvPr>
            <p:extLst>
              <p:ext uri="{D42A27DB-BD31-4B8C-83A1-F6EECF244321}">
                <p14:modId xmlns:p14="http://schemas.microsoft.com/office/powerpoint/2010/main" val="1990337726"/>
              </p:ext>
            </p:extLst>
          </p:nvPr>
        </p:nvGraphicFramePr>
        <p:xfrm>
          <a:off x="1519106" y="2057398"/>
          <a:ext cx="6161343" cy="34271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08792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344510142"/>
              </p:ext>
            </p:extLst>
          </p:nvPr>
        </p:nvGraphicFramePr>
        <p:xfrm>
          <a:off x="979714" y="1711477"/>
          <a:ext cx="7245048" cy="36323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60286" y="592666"/>
            <a:ext cx="5757333" cy="584776"/>
          </a:xfrm>
          <a:prstGeom prst="rect">
            <a:avLst/>
          </a:prstGeom>
          <a:noFill/>
        </p:spPr>
        <p:txBody>
          <a:bodyPr wrap="square" rtlCol="0">
            <a:spAutoFit/>
          </a:bodyPr>
          <a:lstStyle/>
          <a:p>
            <a:pPr algn="ctr"/>
            <a:r>
              <a:rPr lang="es-CL" sz="3200" dirty="0"/>
              <a:t>Validez </a:t>
            </a:r>
            <a:r>
              <a:rPr lang="es-CL" sz="3200" dirty="0" smtClean="0"/>
              <a:t>p</a:t>
            </a:r>
            <a:r>
              <a:rPr lang="es-CL" altLang="en-US" sz="3200" dirty="0" smtClean="0"/>
              <a:t>redictiv</a:t>
            </a:r>
            <a:r>
              <a:rPr lang="es-CL" sz="3200" dirty="0" smtClean="0"/>
              <a:t>a</a:t>
            </a:r>
            <a:r>
              <a:rPr lang="en-US" sz="3200" dirty="0" smtClean="0"/>
              <a:t>: SAT </a:t>
            </a:r>
            <a:r>
              <a:rPr lang="en-US" sz="3200" dirty="0"/>
              <a:t>y</a:t>
            </a:r>
            <a:r>
              <a:rPr lang="en-US" sz="3200" dirty="0" smtClean="0"/>
              <a:t> PSU</a:t>
            </a:r>
            <a:endParaRPr lang="en-US" sz="3200" dirty="0"/>
          </a:p>
        </p:txBody>
      </p:sp>
      <p:sp>
        <p:nvSpPr>
          <p:cNvPr id="4" name="TextBox 3"/>
          <p:cNvSpPr txBox="1"/>
          <p:nvPr/>
        </p:nvSpPr>
        <p:spPr>
          <a:xfrm>
            <a:off x="979714" y="5890381"/>
            <a:ext cx="7084989" cy="276999"/>
          </a:xfrm>
          <a:prstGeom prst="rect">
            <a:avLst/>
          </a:prstGeom>
          <a:noFill/>
        </p:spPr>
        <p:txBody>
          <a:bodyPr wrap="square" rtlCol="0">
            <a:spAutoFit/>
          </a:bodyPr>
          <a:lstStyle/>
          <a:p>
            <a:r>
              <a:rPr lang="en-US" sz="1200" dirty="0" smtClean="0"/>
              <a:t>FUENTE: Pearson, Final Report Evaluation </a:t>
            </a:r>
            <a:r>
              <a:rPr lang="en-US" sz="1200" dirty="0"/>
              <a:t>of the Chile </a:t>
            </a:r>
            <a:r>
              <a:rPr lang="en-US" sz="1200" dirty="0" smtClean="0"/>
              <a:t>PSU, January 2013; SAT data from College Board.</a:t>
            </a:r>
            <a:endParaRPr lang="en-US" sz="1200" dirty="0"/>
          </a:p>
        </p:txBody>
      </p:sp>
    </p:spTree>
    <p:extLst>
      <p:ext uri="{BB962C8B-B14F-4D97-AF65-F5344CB8AC3E}">
        <p14:creationId xmlns:p14="http://schemas.microsoft.com/office/powerpoint/2010/main" val="18428341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28917574"/>
              </p:ext>
            </p:extLst>
          </p:nvPr>
        </p:nvGraphicFramePr>
        <p:xfrm>
          <a:off x="627017" y="1840539"/>
          <a:ext cx="7234813" cy="40498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60286" y="592666"/>
            <a:ext cx="5757333" cy="1077218"/>
          </a:xfrm>
          <a:prstGeom prst="rect">
            <a:avLst/>
          </a:prstGeom>
          <a:noFill/>
        </p:spPr>
        <p:txBody>
          <a:bodyPr wrap="square" rtlCol="0">
            <a:spAutoFit/>
          </a:bodyPr>
          <a:lstStyle/>
          <a:p>
            <a:pPr algn="ctr"/>
            <a:r>
              <a:rPr lang="es-CL" sz="3200" dirty="0" smtClean="0"/>
              <a:t>Validez p</a:t>
            </a:r>
            <a:r>
              <a:rPr lang="es-CL" altLang="en-US" sz="3200" dirty="0" smtClean="0"/>
              <a:t>redictiv</a:t>
            </a:r>
            <a:r>
              <a:rPr lang="es-CL" sz="3200" dirty="0" smtClean="0"/>
              <a:t>a: SAT y PSU</a:t>
            </a:r>
          </a:p>
          <a:p>
            <a:pPr algn="ctr"/>
            <a:r>
              <a:rPr lang="es-CL" sz="3200" dirty="0" smtClean="0"/>
              <a:t>(Carrera: Administración)</a:t>
            </a:r>
            <a:endParaRPr lang="es-CL" sz="3200" dirty="0"/>
          </a:p>
        </p:txBody>
      </p:sp>
      <p:sp>
        <p:nvSpPr>
          <p:cNvPr id="4" name="TextBox 3"/>
          <p:cNvSpPr txBox="1"/>
          <p:nvPr/>
        </p:nvSpPr>
        <p:spPr>
          <a:xfrm>
            <a:off x="979715" y="5890381"/>
            <a:ext cx="7075714" cy="276999"/>
          </a:xfrm>
          <a:prstGeom prst="rect">
            <a:avLst/>
          </a:prstGeom>
          <a:noFill/>
        </p:spPr>
        <p:txBody>
          <a:bodyPr wrap="square" rtlCol="0">
            <a:spAutoFit/>
          </a:bodyPr>
          <a:lstStyle/>
          <a:p>
            <a:r>
              <a:rPr lang="en-US" sz="1200" dirty="0" smtClean="0"/>
              <a:t>FUENTE: Pearson, Final Report Evaluation </a:t>
            </a:r>
            <a:r>
              <a:rPr lang="en-US" sz="1200" dirty="0"/>
              <a:t>of the Chile </a:t>
            </a:r>
            <a:r>
              <a:rPr lang="en-US" sz="1200" dirty="0" smtClean="0"/>
              <a:t>PSU, January 2013; SAT data from College Board.</a:t>
            </a:r>
            <a:endParaRPr lang="en-US" sz="1200" dirty="0"/>
          </a:p>
        </p:txBody>
      </p:sp>
    </p:spTree>
    <p:extLst>
      <p:ext uri="{BB962C8B-B14F-4D97-AF65-F5344CB8AC3E}">
        <p14:creationId xmlns:p14="http://schemas.microsoft.com/office/powerpoint/2010/main" val="354331800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2098610914"/>
              </p:ext>
            </p:extLst>
          </p:nvPr>
        </p:nvGraphicFramePr>
        <p:xfrm>
          <a:off x="820616" y="1840539"/>
          <a:ext cx="7234813" cy="38178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60286" y="592666"/>
            <a:ext cx="5757333" cy="1077218"/>
          </a:xfrm>
          <a:prstGeom prst="rect">
            <a:avLst/>
          </a:prstGeom>
          <a:noFill/>
        </p:spPr>
        <p:txBody>
          <a:bodyPr wrap="square" rtlCol="0">
            <a:spAutoFit/>
          </a:bodyPr>
          <a:lstStyle/>
          <a:p>
            <a:pPr algn="ctr"/>
            <a:r>
              <a:rPr lang="es-CL" sz="3200" dirty="0" smtClean="0"/>
              <a:t>Validez p</a:t>
            </a:r>
            <a:r>
              <a:rPr lang="es-CL" altLang="en-US" sz="3200" dirty="0" smtClean="0"/>
              <a:t>redictiv</a:t>
            </a:r>
            <a:r>
              <a:rPr lang="es-CL" sz="3200" dirty="0" smtClean="0"/>
              <a:t>a: SAT y PSU</a:t>
            </a:r>
          </a:p>
          <a:p>
            <a:pPr algn="ctr"/>
            <a:r>
              <a:rPr lang="es-CL" sz="3200" dirty="0" smtClean="0"/>
              <a:t>(Carrera: Arquitectura)</a:t>
            </a:r>
            <a:endParaRPr lang="es-CL" sz="3200" dirty="0"/>
          </a:p>
        </p:txBody>
      </p:sp>
      <p:sp>
        <p:nvSpPr>
          <p:cNvPr id="4" name="TextBox 3"/>
          <p:cNvSpPr txBox="1"/>
          <p:nvPr/>
        </p:nvSpPr>
        <p:spPr>
          <a:xfrm>
            <a:off x="979715" y="5890381"/>
            <a:ext cx="7075714" cy="276999"/>
          </a:xfrm>
          <a:prstGeom prst="rect">
            <a:avLst/>
          </a:prstGeom>
          <a:noFill/>
        </p:spPr>
        <p:txBody>
          <a:bodyPr wrap="square" rtlCol="0">
            <a:spAutoFit/>
          </a:bodyPr>
          <a:lstStyle/>
          <a:p>
            <a:r>
              <a:rPr lang="en-US" sz="1200" dirty="0" smtClean="0"/>
              <a:t>FUENTE: Pearson, Final Report Evaluation </a:t>
            </a:r>
            <a:r>
              <a:rPr lang="en-US" sz="1200" dirty="0"/>
              <a:t>of the Chile </a:t>
            </a:r>
            <a:r>
              <a:rPr lang="en-US" sz="1200" dirty="0" smtClean="0"/>
              <a:t>PSU, January 2013; SAT data from College Board.</a:t>
            </a:r>
            <a:endParaRPr lang="en-US" sz="1200" dirty="0"/>
          </a:p>
        </p:txBody>
      </p:sp>
    </p:spTree>
    <p:extLst>
      <p:ext uri="{BB962C8B-B14F-4D97-AF65-F5344CB8AC3E}">
        <p14:creationId xmlns:p14="http://schemas.microsoft.com/office/powerpoint/2010/main" val="67105353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698769405"/>
              </p:ext>
            </p:extLst>
          </p:nvPr>
        </p:nvGraphicFramePr>
        <p:xfrm>
          <a:off x="820616" y="1840539"/>
          <a:ext cx="7234813" cy="381786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560286" y="592666"/>
            <a:ext cx="5757333" cy="1077218"/>
          </a:xfrm>
          <a:prstGeom prst="rect">
            <a:avLst/>
          </a:prstGeom>
          <a:noFill/>
        </p:spPr>
        <p:txBody>
          <a:bodyPr wrap="square" rtlCol="0">
            <a:spAutoFit/>
          </a:bodyPr>
          <a:lstStyle/>
          <a:p>
            <a:pPr algn="ctr"/>
            <a:r>
              <a:rPr lang="es-CL" sz="3200" dirty="0" smtClean="0"/>
              <a:t>Validez p</a:t>
            </a:r>
            <a:r>
              <a:rPr lang="es-CL" altLang="en-US" sz="3200" dirty="0" smtClean="0"/>
              <a:t>redictiv</a:t>
            </a:r>
            <a:r>
              <a:rPr lang="es-CL" sz="3200" dirty="0" smtClean="0"/>
              <a:t>a: SAT y PSU</a:t>
            </a:r>
          </a:p>
          <a:p>
            <a:pPr algn="ctr"/>
            <a:r>
              <a:rPr lang="es-CL" sz="3200" dirty="0" smtClean="0"/>
              <a:t>(Carrera: Educación)</a:t>
            </a:r>
            <a:endParaRPr lang="es-CL" sz="3200" dirty="0"/>
          </a:p>
        </p:txBody>
      </p:sp>
      <p:sp>
        <p:nvSpPr>
          <p:cNvPr id="4" name="TextBox 3"/>
          <p:cNvSpPr txBox="1"/>
          <p:nvPr/>
        </p:nvSpPr>
        <p:spPr>
          <a:xfrm>
            <a:off x="1966491" y="5890380"/>
            <a:ext cx="5351128" cy="276999"/>
          </a:xfrm>
          <a:prstGeom prst="rect">
            <a:avLst/>
          </a:prstGeom>
          <a:noFill/>
        </p:spPr>
        <p:txBody>
          <a:bodyPr wrap="square" rtlCol="0">
            <a:spAutoFit/>
          </a:bodyPr>
          <a:lstStyle/>
          <a:p>
            <a:r>
              <a:rPr lang="en-US" sz="1200" dirty="0" smtClean="0"/>
              <a:t>FUENTE: Pearson, Final Report Evaluation </a:t>
            </a:r>
            <a:r>
              <a:rPr lang="en-US" sz="1200" dirty="0"/>
              <a:t>of the Chile </a:t>
            </a:r>
            <a:r>
              <a:rPr lang="en-US" sz="1200" dirty="0" smtClean="0"/>
              <a:t>PSU, January </a:t>
            </a:r>
            <a:r>
              <a:rPr lang="en-US" sz="1200" dirty="0"/>
              <a:t>2013</a:t>
            </a:r>
          </a:p>
        </p:txBody>
      </p:sp>
    </p:spTree>
    <p:extLst>
      <p:ext uri="{BB962C8B-B14F-4D97-AF65-F5344CB8AC3E}">
        <p14:creationId xmlns:p14="http://schemas.microsoft.com/office/powerpoint/2010/main" val="3626421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44577"/>
            <a:ext cx="9143999" cy="1259173"/>
          </a:xfrm>
        </p:spPr>
        <p:txBody>
          <a:bodyPr>
            <a:noAutofit/>
          </a:bodyPr>
          <a:lstStyle/>
          <a:p>
            <a:r>
              <a:rPr lang="es-ES" sz="3200" dirty="0"/>
              <a:t>Hay </a:t>
            </a:r>
            <a:r>
              <a:rPr lang="es-ES" sz="3200" dirty="0" smtClean="0"/>
              <a:t>doce </a:t>
            </a:r>
            <a:r>
              <a:rPr lang="es-ES" sz="3200" dirty="0"/>
              <a:t>tipos de pruebas estandarizadas utilizadas </a:t>
            </a:r>
            <a:r>
              <a:rPr lang="es-ES" sz="3200" dirty="0" smtClean="0"/>
              <a:t>en el contexto del ingreso a </a:t>
            </a:r>
            <a:r>
              <a:rPr lang="es-ES" sz="3200" dirty="0"/>
              <a:t>la </a:t>
            </a:r>
            <a:r>
              <a:rPr lang="es-ES" sz="3200" dirty="0" smtClean="0"/>
              <a:t>universidad </a:t>
            </a:r>
            <a:endParaRPr lang="en-US" sz="3200" dirty="0"/>
          </a:p>
        </p:txBody>
      </p:sp>
      <p:sp>
        <p:nvSpPr>
          <p:cNvPr id="6" name="Title 1"/>
          <p:cNvSpPr txBox="1">
            <a:spLocks/>
          </p:cNvSpPr>
          <p:nvPr/>
        </p:nvSpPr>
        <p:spPr>
          <a:xfrm>
            <a:off x="406702" y="2916820"/>
            <a:ext cx="3319278" cy="208344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4000" dirty="0" smtClean="0"/>
              <a:t>Contenidos</a:t>
            </a:r>
          </a:p>
          <a:p>
            <a:r>
              <a:rPr lang="es-CL" sz="1800" dirty="0" smtClean="0"/>
              <a:t> </a:t>
            </a:r>
          </a:p>
          <a:p>
            <a:r>
              <a:rPr lang="es-CL" sz="4000" dirty="0" smtClean="0"/>
              <a:t>Aptitud </a:t>
            </a:r>
          </a:p>
        </p:txBody>
      </p:sp>
      <p:pic>
        <p:nvPicPr>
          <p:cNvPr id="3" name="Picture 2"/>
          <p:cNvPicPr>
            <a:picLocks noChangeAspect="1"/>
          </p:cNvPicPr>
          <p:nvPr/>
        </p:nvPicPr>
        <p:blipFill>
          <a:blip r:embed="rId3"/>
          <a:stretch>
            <a:fillRect/>
          </a:stretch>
        </p:blipFill>
        <p:spPr>
          <a:xfrm>
            <a:off x="4662628" y="2519144"/>
            <a:ext cx="3046209" cy="3046209"/>
          </a:xfrm>
          <a:prstGeom prst="rect">
            <a:avLst/>
          </a:prstGeom>
        </p:spPr>
      </p:pic>
    </p:spTree>
    <p:extLst>
      <p:ext uri="{BB962C8B-B14F-4D97-AF65-F5344CB8AC3E}">
        <p14:creationId xmlns:p14="http://schemas.microsoft.com/office/powerpoint/2010/main" val="10487803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609483674"/>
              </p:ext>
            </p:extLst>
          </p:nvPr>
        </p:nvGraphicFramePr>
        <p:xfrm>
          <a:off x="694605" y="218265"/>
          <a:ext cx="7918517" cy="593285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2738734" y="6250330"/>
            <a:ext cx="3552417" cy="276999"/>
          </a:xfrm>
          <a:prstGeom prst="rect">
            <a:avLst/>
          </a:prstGeom>
          <a:noFill/>
        </p:spPr>
        <p:txBody>
          <a:bodyPr wrap="square" rtlCol="0">
            <a:spAutoFit/>
          </a:bodyPr>
          <a:lstStyle/>
          <a:p>
            <a:r>
              <a:rPr lang="es-CL" sz="1200" dirty="0" smtClean="0"/>
              <a:t>FUENTE: N. Lacourly, M. Silva, &amp; K. Diaz, 2016. </a:t>
            </a:r>
            <a:endParaRPr lang="es-CL" sz="1200" dirty="0"/>
          </a:p>
        </p:txBody>
      </p:sp>
    </p:spTree>
    <p:extLst>
      <p:ext uri="{BB962C8B-B14F-4D97-AF65-F5344CB8AC3E}">
        <p14:creationId xmlns:p14="http://schemas.microsoft.com/office/powerpoint/2010/main" val="3295893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551282493"/>
              </p:ext>
            </p:extLst>
          </p:nvPr>
        </p:nvGraphicFramePr>
        <p:xfrm>
          <a:off x="674761" y="257950"/>
          <a:ext cx="7898669" cy="583364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738734" y="6250330"/>
            <a:ext cx="3552417" cy="276999"/>
          </a:xfrm>
          <a:prstGeom prst="rect">
            <a:avLst/>
          </a:prstGeom>
          <a:noFill/>
        </p:spPr>
        <p:txBody>
          <a:bodyPr wrap="square" rtlCol="0">
            <a:spAutoFit/>
          </a:bodyPr>
          <a:lstStyle/>
          <a:p>
            <a:r>
              <a:rPr lang="es-CL" sz="1200" dirty="0" smtClean="0"/>
              <a:t>FUENTE: N. Lacourly, M. Silva, &amp; K. Diaz, 2016. </a:t>
            </a:r>
            <a:endParaRPr lang="es-CL" sz="1200" dirty="0"/>
          </a:p>
        </p:txBody>
      </p:sp>
    </p:spTree>
    <p:extLst>
      <p:ext uri="{BB962C8B-B14F-4D97-AF65-F5344CB8AC3E}">
        <p14:creationId xmlns:p14="http://schemas.microsoft.com/office/powerpoint/2010/main" val="1306942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noChangeArrowheads="1"/>
          </p:cNvSpPr>
          <p:nvPr>
            <p:ph type="ctrTitle" idx="4294967295"/>
          </p:nvPr>
        </p:nvSpPr>
        <p:spPr>
          <a:xfrm>
            <a:off x="685800" y="553260"/>
            <a:ext cx="7772400" cy="729384"/>
          </a:xfrm>
          <a:ln/>
        </p:spPr>
        <p:txBody>
          <a:bodyPr>
            <a:normAutofit fontScale="90000"/>
          </a:bodyPr>
          <a:lstStyle/>
          <a:p>
            <a:pPr marL="0" indent="0"/>
            <a:r>
              <a:rPr lang="es-CL" dirty="0" smtClean="0"/>
              <a:t>(2) Diferencias </a:t>
            </a:r>
            <a:r>
              <a:rPr lang="es-CL" dirty="0"/>
              <a:t>entre </a:t>
            </a:r>
            <a:r>
              <a:rPr lang="es-CL" dirty="0" smtClean="0"/>
              <a:t>subgrupos</a:t>
            </a:r>
            <a:endParaRPr lang="es-CL" dirty="0"/>
          </a:p>
        </p:txBody>
      </p:sp>
      <p:sp>
        <p:nvSpPr>
          <p:cNvPr id="15363" name="Subtitle 2"/>
          <p:cNvSpPr>
            <a:spLocks noGrp="1" noChangeArrowheads="1"/>
          </p:cNvSpPr>
          <p:nvPr>
            <p:ph type="subTitle" idx="1"/>
          </p:nvPr>
        </p:nvSpPr>
        <p:spPr>
          <a:xfrm>
            <a:off x="685800" y="1758720"/>
            <a:ext cx="3977427" cy="4275183"/>
          </a:xfrm>
          <a:ln/>
        </p:spPr>
        <p:txBody>
          <a:bodyPr>
            <a:noAutofit/>
          </a:bodyPr>
          <a:lstStyle/>
          <a:p>
            <a:pPr algn="l"/>
            <a:r>
              <a:rPr lang="es-CL" sz="2400" dirty="0" smtClean="0">
                <a:solidFill>
                  <a:srgbClr val="000000"/>
                </a:solidFill>
              </a:rPr>
              <a:t>Las diferencias en las puntuaciones entre los subgrupos de población (por ejemplo,  género, etnia y tipo de escuela) deben responder sólo a diferencias en aquello que la prueba debe medir y </a:t>
            </a:r>
            <a:r>
              <a:rPr lang="es-CL" sz="2400" b="1" dirty="0" smtClean="0">
                <a:solidFill>
                  <a:srgbClr val="000000"/>
                </a:solidFill>
              </a:rPr>
              <a:t>no</a:t>
            </a:r>
            <a:r>
              <a:rPr lang="es-CL" sz="2400" dirty="0" smtClean="0">
                <a:solidFill>
                  <a:srgbClr val="000000"/>
                </a:solidFill>
              </a:rPr>
              <a:t> a factores ajenos (sesgos sistemáticos) debidos a la pertenencia a un grupo específico</a:t>
            </a:r>
            <a:endParaRPr lang="es-CL" sz="2400" dirty="0">
              <a:solidFill>
                <a:srgbClr val="000000"/>
              </a:solidFill>
              <a:effectLst/>
            </a:endParaRPr>
          </a:p>
        </p:txBody>
      </p:sp>
      <p:pic>
        <p:nvPicPr>
          <p:cNvPr id="4" name="Picture 6" descr="j03008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497" y="2243279"/>
            <a:ext cx="3204634" cy="348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36470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s-CL" sz="4000" dirty="0" smtClean="0"/>
              <a:t>Media de puntuación de PSU Matemática por tipo de escuela secundaria, 2004–2010</a:t>
            </a:r>
            <a:endParaRPr lang="es-CL" sz="4000" dirty="0">
              <a:effectLst/>
            </a:endParaRPr>
          </a:p>
        </p:txBody>
      </p:sp>
      <p:sp>
        <p:nvSpPr>
          <p:cNvPr id="17411" name="Date Placeholder 3"/>
          <p:cNvSpPr>
            <a:spLocks noGrp="1"/>
          </p:cNvSpPr>
          <p:nvPr>
            <p:ph type="dt" sz="quarter" idx="10"/>
          </p:nvPr>
        </p:nvSpPr>
        <p:spPr>
          <a:noFill/>
        </p:spPr>
        <p:txBody>
          <a:bodyPr/>
          <a:lstStyle>
            <a:lvl1pPr>
              <a:defRPr sz="3200">
                <a:solidFill>
                  <a:schemeClr val="tx1"/>
                </a:solidFill>
                <a:latin typeface="Calibri" charset="0"/>
                <a:ea typeface="SimSun" charset="0"/>
                <a:cs typeface="SimSun" charset="0"/>
                <a:sym typeface="Calibri" charset="0"/>
              </a:defRPr>
            </a:lvl1pPr>
            <a:lvl2pPr>
              <a:defRPr sz="2800">
                <a:solidFill>
                  <a:schemeClr val="tx1"/>
                </a:solidFill>
                <a:latin typeface="Calibri" charset="0"/>
                <a:ea typeface="SimSun" charset="0"/>
                <a:cs typeface="SimSun" charset="0"/>
                <a:sym typeface="Calibri" charset="0"/>
              </a:defRPr>
            </a:lvl2pPr>
            <a:lvl3pPr>
              <a:defRPr sz="2400">
                <a:solidFill>
                  <a:schemeClr val="tx1"/>
                </a:solidFill>
                <a:latin typeface="Calibri" charset="0"/>
                <a:ea typeface="SimSun" charset="0"/>
                <a:cs typeface="SimSun" charset="0"/>
                <a:sym typeface="Calibri" charset="0"/>
              </a:defRPr>
            </a:lvl3pPr>
            <a:lvl4pPr>
              <a:defRPr sz="2000">
                <a:solidFill>
                  <a:schemeClr val="tx1"/>
                </a:solidFill>
                <a:latin typeface="Calibri" charset="0"/>
                <a:ea typeface="SimSun" charset="0"/>
                <a:cs typeface="SimSun" charset="0"/>
                <a:sym typeface="Calibri" charset="0"/>
              </a:defRPr>
            </a:lvl4pPr>
            <a:lvl5pPr>
              <a:defRPr sz="2000">
                <a:solidFill>
                  <a:schemeClr val="tx1"/>
                </a:solidFill>
                <a:latin typeface="Calibri" charset="0"/>
                <a:ea typeface="SimSun" charset="0"/>
                <a:cs typeface="SimSun" charset="0"/>
                <a:sym typeface="Calibri" charset="0"/>
              </a:defRPr>
            </a:lvl5pPr>
            <a:lvl6pPr eaLnBrk="0" hangingPunct="0">
              <a:buFont typeface="Arial" charset="0"/>
              <a:defRPr sz="2000">
                <a:solidFill>
                  <a:schemeClr val="tx1"/>
                </a:solidFill>
                <a:latin typeface="Calibri" charset="0"/>
                <a:ea typeface="SimSun" charset="0"/>
                <a:cs typeface="SimSun" charset="0"/>
                <a:sym typeface="Calibri" charset="0"/>
              </a:defRPr>
            </a:lvl6pPr>
            <a:lvl7pPr eaLnBrk="0" hangingPunct="0">
              <a:buFont typeface="Arial" charset="0"/>
              <a:defRPr sz="2000">
                <a:solidFill>
                  <a:schemeClr val="tx1"/>
                </a:solidFill>
                <a:latin typeface="Calibri" charset="0"/>
                <a:ea typeface="SimSun" charset="0"/>
                <a:cs typeface="SimSun" charset="0"/>
                <a:sym typeface="Calibri" charset="0"/>
              </a:defRPr>
            </a:lvl7pPr>
            <a:lvl8pPr eaLnBrk="0" hangingPunct="0">
              <a:buFont typeface="Arial" charset="0"/>
              <a:defRPr sz="2000">
                <a:solidFill>
                  <a:schemeClr val="tx1"/>
                </a:solidFill>
                <a:latin typeface="Calibri" charset="0"/>
                <a:ea typeface="SimSun" charset="0"/>
                <a:cs typeface="SimSun" charset="0"/>
                <a:sym typeface="Calibri" charset="0"/>
              </a:defRPr>
            </a:lvl8pPr>
            <a:lvl9pPr eaLnBrk="0" hangingPunct="0">
              <a:buFont typeface="Arial" charset="0"/>
              <a:defRPr sz="2000">
                <a:solidFill>
                  <a:schemeClr val="tx1"/>
                </a:solidFill>
                <a:latin typeface="Calibri" charset="0"/>
                <a:ea typeface="SimSun" charset="0"/>
                <a:cs typeface="SimSun" charset="0"/>
                <a:sym typeface="Calibri" charset="0"/>
              </a:defRPr>
            </a:lvl9pPr>
          </a:lstStyle>
          <a:p>
            <a:fld id="{21B17944-1932-FC47-AEBD-711B12A2FD35}" type="datetime1">
              <a:rPr lang="es-CL" sz="1200">
                <a:solidFill>
                  <a:srgbClr val="898989"/>
                </a:solidFill>
                <a:latin typeface="Arial" charset="0"/>
              </a:rPr>
              <a:pPr/>
              <a:t>1/9/17</a:t>
            </a:fld>
            <a:endParaRPr lang="en-US" sz="1800">
              <a:latin typeface="Arial" charset="0"/>
            </a:endParaRPr>
          </a:p>
        </p:txBody>
      </p:sp>
      <p:graphicFrame>
        <p:nvGraphicFramePr>
          <p:cNvPr id="5" name="Chart 4"/>
          <p:cNvGraphicFramePr>
            <a:graphicFrameLocks/>
          </p:cNvGraphicFramePr>
          <p:nvPr>
            <p:extLst>
              <p:ext uri="{D42A27DB-BD31-4B8C-83A1-F6EECF244321}">
                <p14:modId xmlns:p14="http://schemas.microsoft.com/office/powerpoint/2010/main" val="695090958"/>
              </p:ext>
            </p:extLst>
          </p:nvPr>
        </p:nvGraphicFramePr>
        <p:xfrm>
          <a:off x="457200" y="1814485"/>
          <a:ext cx="8229600" cy="42572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529987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63402B3-8E6C-0F42-874A-A3E2F4AC3B53}" type="slidenum">
              <a:rPr lang="en-US" altLang="en-US"/>
              <a:pPr/>
              <a:t>34</a:t>
            </a:fld>
            <a:endParaRPr lang="en-US" sz="1800">
              <a:solidFill>
                <a:schemeClr val="tx1"/>
              </a:solidFill>
            </a:endParaRPr>
          </a:p>
        </p:txBody>
      </p:sp>
      <p:sp>
        <p:nvSpPr>
          <p:cNvPr id="17410" name="Title 1"/>
          <p:cNvSpPr>
            <a:spLocks noGrp="1" noChangeArrowheads="1"/>
          </p:cNvSpPr>
          <p:nvPr>
            <p:ph type="ctrTitle" idx="4294967295"/>
          </p:nvPr>
        </p:nvSpPr>
        <p:spPr>
          <a:xfrm>
            <a:off x="685800" y="533417"/>
            <a:ext cx="7772400" cy="1367770"/>
          </a:xfrm>
          <a:ln/>
        </p:spPr>
        <p:txBody>
          <a:bodyPr>
            <a:noAutofit/>
          </a:bodyPr>
          <a:lstStyle/>
          <a:p>
            <a:pPr marL="0" indent="0"/>
            <a:r>
              <a:rPr lang="es-CL" sz="3200" dirty="0" smtClean="0"/>
              <a:t>(3) Cobertura </a:t>
            </a:r>
            <a:r>
              <a:rPr lang="es-CL" sz="3200" dirty="0"/>
              <a:t>de </a:t>
            </a:r>
            <a:r>
              <a:rPr lang="es-CL" sz="3200" dirty="0" smtClean="0"/>
              <a:t>Contenidos</a:t>
            </a:r>
            <a:r>
              <a:rPr lang="en-US" sz="4000" dirty="0"/>
              <a:t/>
            </a:r>
            <a:br>
              <a:rPr lang="en-US" sz="4000" dirty="0"/>
            </a:br>
            <a:r>
              <a:rPr lang="en-US" sz="1400" dirty="0" smtClean="0"/>
              <a:t/>
            </a:r>
            <a:br>
              <a:rPr lang="en-US" sz="1400" dirty="0" smtClean="0"/>
            </a:br>
            <a:r>
              <a:rPr lang="es-ES" altLang="en-US" sz="2800" dirty="0" smtClean="0"/>
              <a:t>C</a:t>
            </a:r>
            <a:r>
              <a:rPr lang="es-ES" sz="2800" dirty="0" smtClean="0"/>
              <a:t>uestión </a:t>
            </a:r>
            <a:r>
              <a:rPr lang="es-ES" sz="2800" dirty="0"/>
              <a:t>de la equidad</a:t>
            </a:r>
            <a:endParaRPr lang="en-US" altLang="en-US" sz="2800" dirty="0"/>
          </a:p>
        </p:txBody>
      </p:sp>
      <p:sp>
        <p:nvSpPr>
          <p:cNvPr id="17412" name="Subtitle 2"/>
          <p:cNvSpPr>
            <a:spLocks noChangeArrowheads="1"/>
          </p:cNvSpPr>
          <p:nvPr/>
        </p:nvSpPr>
        <p:spPr bwMode="auto">
          <a:xfrm>
            <a:off x="938235" y="2625442"/>
            <a:ext cx="6400800" cy="8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sz="2400" dirty="0" smtClean="0"/>
              <a:t>¿Cuánto del contenido </a:t>
            </a:r>
            <a:r>
              <a:rPr lang="es-ES" sz="2400" dirty="0"/>
              <a:t>de una prueba se ha cubierto en la </a:t>
            </a:r>
            <a:r>
              <a:rPr lang="es-ES" sz="2400" dirty="0" smtClean="0"/>
              <a:t>enseñanza media?</a:t>
            </a:r>
            <a:endParaRPr lang="en-US" sz="2400" dirty="0">
              <a:effectLst/>
            </a:endParaRPr>
          </a:p>
        </p:txBody>
      </p:sp>
      <p:sp>
        <p:nvSpPr>
          <p:cNvPr id="2" name="1 CuadroTexto"/>
          <p:cNvSpPr txBox="1"/>
          <p:nvPr/>
        </p:nvSpPr>
        <p:spPr>
          <a:xfrm>
            <a:off x="938235" y="4070215"/>
            <a:ext cx="7019972" cy="1200329"/>
          </a:xfrm>
          <a:prstGeom prst="rect">
            <a:avLst/>
          </a:prstGeom>
          <a:noFill/>
        </p:spPr>
        <p:txBody>
          <a:bodyPr wrap="square" rtlCol="0">
            <a:spAutoFit/>
          </a:bodyPr>
          <a:lstStyle/>
          <a:p>
            <a:r>
              <a:rPr lang="es-CL" sz="2400" dirty="0" smtClean="0"/>
              <a:t>La oportunidad de aprender es un requisito de equidad, particularmente en países en que el retorno de la inversión en educación superior es alto</a:t>
            </a:r>
            <a:endParaRPr lang="es-CL" sz="2400" dirty="0"/>
          </a:p>
        </p:txBody>
      </p:sp>
    </p:spTree>
    <p:extLst>
      <p:ext uri="{BB962C8B-B14F-4D97-AF65-F5344CB8AC3E}">
        <p14:creationId xmlns:p14="http://schemas.microsoft.com/office/powerpoint/2010/main" val="40627048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363402B3-8E6C-0F42-874A-A3E2F4AC3B53}" type="slidenum">
              <a:rPr lang="en-US" altLang="en-US"/>
              <a:pPr/>
              <a:t>35</a:t>
            </a:fld>
            <a:endParaRPr lang="en-US" sz="1800">
              <a:solidFill>
                <a:schemeClr val="tx1"/>
              </a:solidFill>
            </a:endParaRPr>
          </a:p>
        </p:txBody>
      </p:sp>
      <p:sp>
        <p:nvSpPr>
          <p:cNvPr id="17410" name="Title 1"/>
          <p:cNvSpPr>
            <a:spLocks noGrp="1" noChangeArrowheads="1"/>
          </p:cNvSpPr>
          <p:nvPr>
            <p:ph type="ctrTitle" idx="4294967295"/>
          </p:nvPr>
        </p:nvSpPr>
        <p:spPr>
          <a:xfrm>
            <a:off x="2597000" y="581946"/>
            <a:ext cx="5861199" cy="1155700"/>
          </a:xfrm>
          <a:ln/>
        </p:spPr>
        <p:txBody>
          <a:bodyPr/>
          <a:lstStyle/>
          <a:p>
            <a:pPr marL="0" indent="0"/>
            <a:r>
              <a:rPr lang="es-CL" sz="3200" dirty="0"/>
              <a:t>Cobertura de Contenidos</a:t>
            </a:r>
            <a:r>
              <a:rPr lang="en-US" altLang="en-US" sz="4000" dirty="0"/>
              <a:t/>
            </a:r>
            <a:br>
              <a:rPr lang="en-US" altLang="en-US" sz="4000" dirty="0"/>
            </a:br>
            <a:r>
              <a:rPr lang="en-US" altLang="en-US" sz="2700" dirty="0"/>
              <a:t>(</a:t>
            </a:r>
            <a:r>
              <a:rPr lang="es-CL" sz="2700" dirty="0"/>
              <a:t>valores entre</a:t>
            </a:r>
            <a:r>
              <a:rPr lang="en-US" altLang="en-US" sz="2700" dirty="0"/>
              <a:t> 0% </a:t>
            </a:r>
            <a:r>
              <a:rPr lang="es-CL" sz="2700" dirty="0"/>
              <a:t>y </a:t>
            </a:r>
            <a:r>
              <a:rPr lang="en-US" altLang="en-US" sz="2700" dirty="0"/>
              <a:t>100%)</a:t>
            </a:r>
            <a:endParaRPr lang="en-US" altLang="en-US" sz="4000" dirty="0"/>
          </a:p>
        </p:txBody>
      </p:sp>
      <p:sp>
        <p:nvSpPr>
          <p:cNvPr id="17411" name="Subtitle 2"/>
          <p:cNvSpPr>
            <a:spLocks noGrp="1" noChangeArrowheads="1"/>
          </p:cNvSpPr>
          <p:nvPr>
            <p:ph type="subTitle" idx="1"/>
          </p:nvPr>
        </p:nvSpPr>
        <p:spPr>
          <a:xfrm>
            <a:off x="3211854" y="2078677"/>
            <a:ext cx="4723827" cy="3707131"/>
          </a:xfrm>
          <a:ln/>
        </p:spPr>
        <p:txBody>
          <a:bodyPr>
            <a:noAutofit/>
          </a:bodyPr>
          <a:lstStyle/>
          <a:p>
            <a:r>
              <a:rPr lang="es-CL" sz="2400" dirty="0" smtClean="0">
                <a:solidFill>
                  <a:srgbClr val="000000"/>
                </a:solidFill>
              </a:rPr>
              <a:t>La cobertura completa del plan de estudios de la educación media es más importante en asignaturas  como las matemáticas o la música donde los conocimientos son acumulativos. Importa mucho menos en las asignaturas que se inician en el ámbito universitario, como la arquitectura, la medicina o la educación.</a:t>
            </a:r>
          </a:p>
          <a:p>
            <a:pPr algn="l"/>
            <a:endParaRPr lang="en-US" sz="2400" dirty="0">
              <a:effectLst/>
            </a:endParaRPr>
          </a:p>
        </p:txBody>
      </p:sp>
      <p:sp>
        <p:nvSpPr>
          <p:cNvPr id="17412" name="Subtitle 2"/>
          <p:cNvSpPr>
            <a:spLocks noChangeArrowheads="1"/>
          </p:cNvSpPr>
          <p:nvPr/>
        </p:nvSpPr>
        <p:spPr bwMode="auto">
          <a:xfrm>
            <a:off x="822325" y="2321462"/>
            <a:ext cx="6400800" cy="8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dirty="0">
              <a:effectLst/>
            </a:endParaRPr>
          </a:p>
        </p:txBody>
      </p:sp>
      <p:pic>
        <p:nvPicPr>
          <p:cNvPr id="3" name="Picture 2"/>
          <p:cNvPicPr>
            <a:picLocks noChangeAspect="1"/>
          </p:cNvPicPr>
          <p:nvPr/>
        </p:nvPicPr>
        <p:blipFill>
          <a:blip r:embed="rId3"/>
          <a:stretch>
            <a:fillRect/>
          </a:stretch>
        </p:blipFill>
        <p:spPr>
          <a:xfrm>
            <a:off x="822325" y="398115"/>
            <a:ext cx="1490331" cy="6142342"/>
          </a:xfrm>
          <a:prstGeom prst="rect">
            <a:avLst/>
          </a:prstGeom>
        </p:spPr>
      </p:pic>
    </p:spTree>
    <p:extLst>
      <p:ext uri="{BB962C8B-B14F-4D97-AF65-F5344CB8AC3E}">
        <p14:creationId xmlns:p14="http://schemas.microsoft.com/office/powerpoint/2010/main" val="23166537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160" y="333575"/>
            <a:ext cx="7772400" cy="782965"/>
          </a:xfrm>
        </p:spPr>
        <p:txBody>
          <a:bodyPr>
            <a:normAutofit/>
          </a:bodyPr>
          <a:lstStyle/>
          <a:p>
            <a:r>
              <a:rPr lang="es-CL" sz="3200" dirty="0"/>
              <a:t>Cobertura de </a:t>
            </a:r>
            <a:r>
              <a:rPr lang="es-CL" sz="3200" dirty="0" smtClean="0"/>
              <a:t>Contenidos</a:t>
            </a:r>
            <a:endParaRPr lang="en-US" sz="3200" dirty="0"/>
          </a:p>
        </p:txBody>
      </p:sp>
      <p:pic>
        <p:nvPicPr>
          <p:cNvPr id="5" name="Picture 4"/>
          <p:cNvPicPr>
            <a:picLocks noChangeAspect="1"/>
          </p:cNvPicPr>
          <p:nvPr/>
        </p:nvPicPr>
        <p:blipFill>
          <a:blip r:embed="rId3"/>
          <a:stretch>
            <a:fillRect/>
          </a:stretch>
        </p:blipFill>
        <p:spPr>
          <a:xfrm>
            <a:off x="1922272" y="1492614"/>
            <a:ext cx="5179144" cy="2757715"/>
          </a:xfrm>
          <a:prstGeom prst="rect">
            <a:avLst/>
          </a:prstGeom>
        </p:spPr>
      </p:pic>
      <p:sp>
        <p:nvSpPr>
          <p:cNvPr id="6" name="Subtitle 2"/>
          <p:cNvSpPr txBox="1">
            <a:spLocks noChangeArrowheads="1"/>
          </p:cNvSpPr>
          <p:nvPr/>
        </p:nvSpPr>
        <p:spPr>
          <a:xfrm>
            <a:off x="415393" y="4711868"/>
            <a:ext cx="8435880" cy="1327125"/>
          </a:xfrm>
          <a:prstGeom prst="rect">
            <a:avLst/>
          </a:prstGeom>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s-CL" sz="2400" dirty="0" smtClean="0">
                <a:solidFill>
                  <a:srgbClr val="000000"/>
                </a:solidFill>
              </a:rPr>
              <a:t>No es justo esperar que los estudiantes dominen contenidos a los cuales no han estado expuestos ... o comparar  estudiantes que han estado expuestos al contenido con otros que no lo han estado</a:t>
            </a:r>
            <a:endParaRPr lang="en-US" sz="2400" dirty="0"/>
          </a:p>
        </p:txBody>
      </p:sp>
    </p:spTree>
    <p:extLst>
      <p:ext uri="{BB962C8B-B14F-4D97-AF65-F5344CB8AC3E}">
        <p14:creationId xmlns:p14="http://schemas.microsoft.com/office/powerpoint/2010/main" val="848455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37425" y="5870189"/>
            <a:ext cx="5261029" cy="461665"/>
          </a:xfrm>
          <a:prstGeom prst="rect">
            <a:avLst/>
          </a:prstGeom>
          <a:noFill/>
        </p:spPr>
        <p:txBody>
          <a:bodyPr wrap="square" rtlCol="0">
            <a:spAutoFit/>
          </a:bodyPr>
          <a:lstStyle/>
          <a:p>
            <a:r>
              <a:rPr lang="en-US" sz="1200" dirty="0" smtClean="0"/>
              <a:t>FUENTE: Centro de </a:t>
            </a:r>
            <a:r>
              <a:rPr lang="en-US" sz="1200" dirty="0" err="1" smtClean="0"/>
              <a:t>Estudios</a:t>
            </a:r>
            <a:r>
              <a:rPr lang="en-US" sz="1200" dirty="0" smtClean="0"/>
              <a:t> </a:t>
            </a:r>
            <a:r>
              <a:rPr lang="en-US" sz="1200" dirty="0" err="1" smtClean="0"/>
              <a:t>Mineduc</a:t>
            </a:r>
            <a:r>
              <a:rPr lang="en-US" sz="1200" dirty="0" smtClean="0"/>
              <a:t>, </a:t>
            </a:r>
            <a:r>
              <a:rPr lang="en-US" sz="1200" dirty="0" err="1" smtClean="0"/>
              <a:t>Cobertura</a:t>
            </a:r>
            <a:r>
              <a:rPr lang="en-US" sz="1200" dirty="0" smtClean="0"/>
              <a:t> Curricular en </a:t>
            </a:r>
            <a:r>
              <a:rPr lang="en-US" sz="1200" dirty="0" err="1" smtClean="0"/>
              <a:t>Ensenanza</a:t>
            </a:r>
            <a:r>
              <a:rPr lang="en-US" sz="1200" dirty="0" smtClean="0"/>
              <a:t> Media </a:t>
            </a:r>
            <a:r>
              <a:rPr lang="en-US" sz="1200" dirty="0" err="1" smtClean="0"/>
              <a:t>Lenguaje</a:t>
            </a:r>
            <a:r>
              <a:rPr lang="en-US" sz="1200" dirty="0" smtClean="0"/>
              <a:t> y </a:t>
            </a:r>
            <a:r>
              <a:rPr lang="en-US" sz="1200" dirty="0" err="1" smtClean="0"/>
              <a:t>Comunicacion</a:t>
            </a:r>
            <a:r>
              <a:rPr lang="en-US" sz="1200" dirty="0" smtClean="0"/>
              <a:t> – </a:t>
            </a:r>
            <a:r>
              <a:rPr lang="en-US" sz="1200" dirty="0" err="1" smtClean="0"/>
              <a:t>Matematica</a:t>
            </a:r>
            <a:r>
              <a:rPr lang="en-US" sz="1200" dirty="0" smtClean="0"/>
              <a:t>, </a:t>
            </a:r>
            <a:r>
              <a:rPr lang="en-US" sz="1200" dirty="0" err="1" smtClean="0"/>
              <a:t>Septiembre</a:t>
            </a:r>
            <a:r>
              <a:rPr lang="en-US" sz="1200" dirty="0" smtClean="0"/>
              <a:t> 2012</a:t>
            </a:r>
            <a:endParaRPr lang="en-US" sz="1200" dirty="0"/>
          </a:p>
        </p:txBody>
      </p:sp>
      <p:sp>
        <p:nvSpPr>
          <p:cNvPr id="5" name="TextBox 4"/>
          <p:cNvSpPr txBox="1"/>
          <p:nvPr/>
        </p:nvSpPr>
        <p:spPr>
          <a:xfrm>
            <a:off x="390739" y="446616"/>
            <a:ext cx="8261348" cy="1323439"/>
          </a:xfrm>
          <a:prstGeom prst="rect">
            <a:avLst/>
          </a:prstGeom>
          <a:noFill/>
        </p:spPr>
        <p:txBody>
          <a:bodyPr wrap="square" rtlCol="0">
            <a:spAutoFit/>
          </a:bodyPr>
          <a:lstStyle/>
          <a:p>
            <a:pPr algn="ctr"/>
            <a:r>
              <a:rPr lang="en-US" sz="2400" dirty="0" err="1" smtClean="0"/>
              <a:t>Porcentaje</a:t>
            </a:r>
            <a:r>
              <a:rPr lang="en-US" sz="2400" dirty="0" smtClean="0"/>
              <a:t> de </a:t>
            </a:r>
            <a:r>
              <a:rPr lang="en-US" sz="2400" dirty="0" err="1" smtClean="0"/>
              <a:t>Escuelas</a:t>
            </a:r>
            <a:r>
              <a:rPr lang="en-US" sz="2400" dirty="0" smtClean="0"/>
              <a:t> </a:t>
            </a:r>
            <a:r>
              <a:rPr lang="en-US" sz="2400" dirty="0" err="1" smtClean="0"/>
              <a:t>Chilenas</a:t>
            </a:r>
            <a:r>
              <a:rPr lang="en-US" sz="2400" dirty="0" smtClean="0"/>
              <a:t> que  </a:t>
            </a:r>
            <a:r>
              <a:rPr lang="en-US" sz="2400" dirty="0" err="1" smtClean="0"/>
              <a:t>Reportan</a:t>
            </a:r>
            <a:r>
              <a:rPr lang="en-US" sz="2400" dirty="0" smtClean="0"/>
              <a:t> </a:t>
            </a:r>
            <a:r>
              <a:rPr lang="en-US" sz="2400" dirty="0" err="1" smtClean="0"/>
              <a:t>Cobertura</a:t>
            </a:r>
            <a:r>
              <a:rPr lang="en-US" sz="2400" dirty="0" smtClean="0"/>
              <a:t> Curricular </a:t>
            </a:r>
            <a:r>
              <a:rPr lang="en-US" sz="2400" dirty="0" err="1" smtClean="0"/>
              <a:t>Completa</a:t>
            </a:r>
            <a:r>
              <a:rPr lang="en-US" sz="2400" dirty="0" smtClean="0"/>
              <a:t> </a:t>
            </a:r>
            <a:r>
              <a:rPr lang="en-US" sz="2400" dirty="0" err="1" smtClean="0"/>
              <a:t>en</a:t>
            </a:r>
            <a:r>
              <a:rPr lang="en-US" sz="2400" dirty="0" smtClean="0"/>
              <a:t> </a:t>
            </a:r>
            <a:r>
              <a:rPr lang="en-US" sz="2400" dirty="0" err="1" smtClean="0"/>
              <a:t>Matemáticas</a:t>
            </a:r>
            <a:r>
              <a:rPr lang="en-US" sz="2400" dirty="0" smtClean="0"/>
              <a:t> y </a:t>
            </a:r>
            <a:r>
              <a:rPr lang="en-US" sz="2400" dirty="0" err="1" smtClean="0"/>
              <a:t>Lenguaje</a:t>
            </a:r>
            <a:r>
              <a:rPr lang="en-US" sz="2400" dirty="0" smtClean="0"/>
              <a:t>  : 2012</a:t>
            </a:r>
          </a:p>
          <a:p>
            <a:pPr algn="ctr"/>
            <a:endParaRPr lang="en-US" sz="800" dirty="0" smtClean="0"/>
          </a:p>
          <a:p>
            <a:pPr algn="ctr"/>
            <a:r>
              <a:rPr lang="en-US" sz="2400" dirty="0" smtClean="0"/>
              <a:t>Primero a Cuarto Medio</a:t>
            </a:r>
          </a:p>
        </p:txBody>
      </p:sp>
      <p:graphicFrame>
        <p:nvGraphicFramePr>
          <p:cNvPr id="6" name="Chart 5"/>
          <p:cNvGraphicFramePr>
            <a:graphicFrameLocks/>
          </p:cNvGraphicFramePr>
          <p:nvPr>
            <p:extLst>
              <p:ext uri="{D42A27DB-BD31-4B8C-83A1-F6EECF244321}">
                <p14:modId xmlns:p14="http://schemas.microsoft.com/office/powerpoint/2010/main" val="1845625327"/>
              </p:ext>
            </p:extLst>
          </p:nvPr>
        </p:nvGraphicFramePr>
        <p:xfrm>
          <a:off x="1707710" y="2003039"/>
          <a:ext cx="6037303" cy="3867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244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20 at 1.31.02 PM.png"/>
          <p:cNvPicPr>
            <a:picLocks noChangeAspect="1"/>
          </p:cNvPicPr>
          <p:nvPr/>
        </p:nvPicPr>
        <p:blipFill>
          <a:blip r:embed="rId3">
            <a:alphaModFix/>
            <a:grayscl/>
            <a:extLst>
              <a:ext uri="{BEBA8EAE-BF5A-486C-A8C5-ECC9F3942E4B}">
                <a14:imgProps xmlns:a14="http://schemas.microsoft.com/office/drawing/2010/main">
                  <a14:imgLayer r:embed="rId4">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32610" y="1111169"/>
            <a:ext cx="8132554" cy="5173807"/>
          </a:xfrm>
          <a:prstGeom prst="rect">
            <a:avLst/>
          </a:prstGeom>
        </p:spPr>
      </p:pic>
      <p:sp>
        <p:nvSpPr>
          <p:cNvPr id="3" name="Down Arrow 2"/>
          <p:cNvSpPr/>
          <p:nvPr/>
        </p:nvSpPr>
        <p:spPr>
          <a:xfrm>
            <a:off x="7828165" y="1471428"/>
            <a:ext cx="116963" cy="66846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Up Arrow 3"/>
          <p:cNvSpPr/>
          <p:nvPr/>
        </p:nvSpPr>
        <p:spPr>
          <a:xfrm>
            <a:off x="7797352" y="5742878"/>
            <a:ext cx="133673" cy="95255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 name="TextBox 4"/>
          <p:cNvSpPr txBox="1"/>
          <p:nvPr/>
        </p:nvSpPr>
        <p:spPr>
          <a:xfrm>
            <a:off x="532610" y="6418437"/>
            <a:ext cx="6658411" cy="276999"/>
          </a:xfrm>
          <a:prstGeom prst="rect">
            <a:avLst/>
          </a:prstGeom>
          <a:noFill/>
        </p:spPr>
        <p:txBody>
          <a:bodyPr wrap="square" rtlCol="0">
            <a:spAutoFit/>
          </a:bodyPr>
          <a:lstStyle/>
          <a:p>
            <a:r>
              <a:rPr lang="es-CL" sz="1200" dirty="0" smtClean="0"/>
              <a:t>FUENTE:  </a:t>
            </a:r>
            <a:r>
              <a:rPr lang="es-CL" sz="1200" dirty="0"/>
              <a:t>Education at a Glance </a:t>
            </a:r>
            <a:r>
              <a:rPr lang="es-CL" sz="1200" dirty="0" smtClean="0"/>
              <a:t>2015: </a:t>
            </a:r>
            <a:r>
              <a:rPr lang="es-CL" sz="1200" dirty="0"/>
              <a:t>OECD Indicators, OECD, Paris</a:t>
            </a:r>
          </a:p>
        </p:txBody>
      </p:sp>
      <p:sp>
        <p:nvSpPr>
          <p:cNvPr id="7" name="Rectángulo 5"/>
          <p:cNvSpPr/>
          <p:nvPr/>
        </p:nvSpPr>
        <p:spPr>
          <a:xfrm>
            <a:off x="886691" y="282881"/>
            <a:ext cx="7910945" cy="646331"/>
          </a:xfrm>
          <a:prstGeom prst="rect">
            <a:avLst/>
          </a:prstGeom>
        </p:spPr>
        <p:txBody>
          <a:bodyPr wrap="square">
            <a:spAutoFit/>
          </a:bodyPr>
          <a:lstStyle/>
          <a:p>
            <a:pPr algn="ctr"/>
            <a:r>
              <a:rPr lang="en-US" dirty="0" err="1" smtClean="0"/>
              <a:t>Ingresos</a:t>
            </a:r>
            <a:r>
              <a:rPr lang="en-US" dirty="0" smtClean="0"/>
              <a:t> </a:t>
            </a:r>
            <a:r>
              <a:rPr lang="en-US" dirty="0" err="1" smtClean="0"/>
              <a:t>salariales</a:t>
            </a:r>
            <a:r>
              <a:rPr lang="en-US" dirty="0" smtClean="0"/>
              <a:t> </a:t>
            </a:r>
            <a:r>
              <a:rPr lang="en-US" dirty="0" err="1" smtClean="0"/>
              <a:t>relativos</a:t>
            </a:r>
            <a:r>
              <a:rPr lang="en-US" dirty="0" smtClean="0"/>
              <a:t> de </a:t>
            </a:r>
            <a:r>
              <a:rPr lang="en-US" dirty="0" err="1" smtClean="0"/>
              <a:t>adultos</a:t>
            </a:r>
            <a:r>
              <a:rPr lang="en-US" dirty="0" smtClean="0"/>
              <a:t> que </a:t>
            </a:r>
            <a:r>
              <a:rPr lang="en-US" dirty="0" err="1" smtClean="0"/>
              <a:t>trabajan</a:t>
            </a:r>
            <a:r>
              <a:rPr lang="en-US" dirty="0"/>
              <a:t> </a:t>
            </a:r>
            <a:r>
              <a:rPr lang="en-US" dirty="0" smtClean="0"/>
              <a:t>a </a:t>
            </a:r>
            <a:r>
              <a:rPr lang="en-US" dirty="0" err="1" smtClean="0"/>
              <a:t>tiempo</a:t>
            </a:r>
            <a:r>
              <a:rPr lang="en-US" dirty="0" smtClean="0"/>
              <a:t> </a:t>
            </a:r>
            <a:r>
              <a:rPr lang="en-US" dirty="0" err="1" smtClean="0"/>
              <a:t>completo</a:t>
            </a:r>
            <a:r>
              <a:rPr lang="en-US" dirty="0" smtClean="0"/>
              <a:t>, </a:t>
            </a:r>
          </a:p>
          <a:p>
            <a:pPr algn="ctr"/>
            <a:r>
              <a:rPr lang="en-US" dirty="0" err="1" smtClean="0"/>
              <a:t>por</a:t>
            </a:r>
            <a:r>
              <a:rPr lang="en-US" dirty="0" smtClean="0"/>
              <a:t> </a:t>
            </a:r>
            <a:r>
              <a:rPr lang="en-US" dirty="0" err="1" smtClean="0"/>
              <a:t>logro</a:t>
            </a:r>
            <a:r>
              <a:rPr lang="en-US" dirty="0" smtClean="0"/>
              <a:t> </a:t>
            </a:r>
            <a:r>
              <a:rPr lang="en-US" dirty="0" err="1" smtClean="0"/>
              <a:t>educacional</a:t>
            </a:r>
            <a:r>
              <a:rPr lang="en-US" dirty="0" smtClean="0"/>
              <a:t> (2014)</a:t>
            </a:r>
            <a:endParaRPr lang="en-US" dirty="0"/>
          </a:p>
        </p:txBody>
      </p:sp>
    </p:spTree>
    <p:extLst>
      <p:ext uri="{BB962C8B-B14F-4D97-AF65-F5344CB8AC3E}">
        <p14:creationId xmlns:p14="http://schemas.microsoft.com/office/powerpoint/2010/main" val="354098550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20 at 1.44.11 PM.png"/>
          <p:cNvPicPr>
            <a:picLocks noChangeAspect="1"/>
          </p:cNvPicPr>
          <p:nvPr/>
        </p:nvPicPr>
        <p:blipFill>
          <a:blip r:embed="rId2">
            <a:grayscl/>
            <a:extLst>
              <a:ext uri="{BEBA8EAE-BF5A-486C-A8C5-ECC9F3942E4B}">
                <a14:imgProps xmlns:a14="http://schemas.microsoft.com/office/drawing/2010/main">
                  <a14:imgLayer r:embed="rId3">
                    <a14:imgEffect>
                      <a14:colorTemperature colorTemp="1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36600" y="907489"/>
            <a:ext cx="7658100" cy="4926151"/>
          </a:xfrm>
          <a:prstGeom prst="rect">
            <a:avLst/>
          </a:prstGeom>
        </p:spPr>
      </p:pic>
      <p:sp>
        <p:nvSpPr>
          <p:cNvPr id="3" name="Up Arrow 2"/>
          <p:cNvSpPr/>
          <p:nvPr/>
        </p:nvSpPr>
        <p:spPr>
          <a:xfrm>
            <a:off x="7928418" y="5046886"/>
            <a:ext cx="133673" cy="952558"/>
          </a:xfrm>
          <a:prstGeom prst="up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4" name="Down Arrow 3"/>
          <p:cNvSpPr/>
          <p:nvPr/>
        </p:nvSpPr>
        <p:spPr>
          <a:xfrm>
            <a:off x="7945128" y="1838269"/>
            <a:ext cx="116963" cy="66846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sp>
        <p:nvSpPr>
          <p:cNvPr id="5" name="TextBox 4"/>
          <p:cNvSpPr txBox="1"/>
          <p:nvPr/>
        </p:nvSpPr>
        <p:spPr>
          <a:xfrm>
            <a:off x="736600" y="6233771"/>
            <a:ext cx="6658411" cy="276999"/>
          </a:xfrm>
          <a:prstGeom prst="rect">
            <a:avLst/>
          </a:prstGeom>
          <a:noFill/>
        </p:spPr>
        <p:txBody>
          <a:bodyPr wrap="square" rtlCol="0">
            <a:spAutoFit/>
          </a:bodyPr>
          <a:lstStyle/>
          <a:p>
            <a:r>
              <a:rPr lang="es-CL" sz="1200" dirty="0" smtClean="0"/>
              <a:t>FUENTE:  </a:t>
            </a:r>
            <a:r>
              <a:rPr lang="es-CL" sz="1200" dirty="0"/>
              <a:t>Education at a Glance </a:t>
            </a:r>
            <a:r>
              <a:rPr lang="es-CL" sz="1200" dirty="0" smtClean="0"/>
              <a:t>2015: </a:t>
            </a:r>
            <a:r>
              <a:rPr lang="es-CL" sz="1200" dirty="0"/>
              <a:t>OECD Indicators, OECD, Paris</a:t>
            </a:r>
          </a:p>
        </p:txBody>
      </p:sp>
      <p:sp>
        <p:nvSpPr>
          <p:cNvPr id="6" name="Rectángulo 5"/>
          <p:cNvSpPr/>
          <p:nvPr/>
        </p:nvSpPr>
        <p:spPr>
          <a:xfrm>
            <a:off x="736600" y="237989"/>
            <a:ext cx="7658100" cy="369332"/>
          </a:xfrm>
          <a:prstGeom prst="rect">
            <a:avLst/>
          </a:prstGeom>
        </p:spPr>
        <p:txBody>
          <a:bodyPr wrap="square">
            <a:spAutoFit/>
          </a:bodyPr>
          <a:lstStyle/>
          <a:p>
            <a:pPr algn="ctr"/>
            <a:r>
              <a:rPr lang="en-US" dirty="0" err="1" smtClean="0"/>
              <a:t>Costos</a:t>
            </a:r>
            <a:r>
              <a:rPr lang="en-US" dirty="0" smtClean="0"/>
              <a:t> </a:t>
            </a:r>
            <a:r>
              <a:rPr lang="en-US" dirty="0" err="1" smtClean="0"/>
              <a:t>Privados</a:t>
            </a:r>
            <a:r>
              <a:rPr lang="en-US" dirty="0" smtClean="0"/>
              <a:t> y </a:t>
            </a:r>
            <a:r>
              <a:rPr lang="en-US" dirty="0" err="1" smtClean="0"/>
              <a:t>Beneficios</a:t>
            </a:r>
            <a:r>
              <a:rPr lang="en-US" dirty="0" smtClean="0"/>
              <a:t> de la </a:t>
            </a:r>
            <a:r>
              <a:rPr lang="en-US" dirty="0" err="1" smtClean="0"/>
              <a:t>Educación</a:t>
            </a:r>
            <a:r>
              <a:rPr lang="en-US" dirty="0" smtClean="0"/>
              <a:t> Superior, </a:t>
            </a:r>
            <a:r>
              <a:rPr lang="en-US" dirty="0" err="1" smtClean="0"/>
              <a:t>por</a:t>
            </a:r>
            <a:r>
              <a:rPr lang="en-US" dirty="0" smtClean="0"/>
              <a:t> </a:t>
            </a:r>
            <a:r>
              <a:rPr lang="en-US" dirty="0" err="1" smtClean="0"/>
              <a:t>sexo</a:t>
            </a:r>
            <a:r>
              <a:rPr lang="en-US" dirty="0" smtClean="0"/>
              <a:t> (2012)</a:t>
            </a:r>
            <a:endParaRPr lang="en-US" dirty="0"/>
          </a:p>
        </p:txBody>
      </p:sp>
    </p:spTree>
    <p:extLst>
      <p:ext uri="{BB962C8B-B14F-4D97-AF65-F5344CB8AC3E}">
        <p14:creationId xmlns:p14="http://schemas.microsoft.com/office/powerpoint/2010/main" val="88910517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ctrTitle" idx="4294967295"/>
          </p:nvPr>
        </p:nvSpPr>
        <p:spPr>
          <a:xfrm>
            <a:off x="685800" y="434869"/>
            <a:ext cx="7772400" cy="606640"/>
          </a:xfrm>
          <a:ln/>
        </p:spPr>
        <p:txBody>
          <a:bodyPr>
            <a:normAutofit fontScale="90000"/>
          </a:bodyPr>
          <a:lstStyle/>
          <a:p>
            <a:pPr marL="0" indent="0"/>
            <a:r>
              <a:rPr lang="es-CL" dirty="0"/>
              <a:t>Pruebas de </a:t>
            </a:r>
            <a:r>
              <a:rPr lang="es-CL" dirty="0" smtClean="0"/>
              <a:t>contenido en general </a:t>
            </a:r>
            <a:endParaRPr lang="es-CL" dirty="0"/>
          </a:p>
        </p:txBody>
      </p:sp>
      <p:sp>
        <p:nvSpPr>
          <p:cNvPr id="9219" name="Subtitle 2"/>
          <p:cNvSpPr>
            <a:spLocks noGrp="1" noChangeArrowheads="1"/>
          </p:cNvSpPr>
          <p:nvPr>
            <p:ph type="subTitle" idx="1"/>
          </p:nvPr>
        </p:nvSpPr>
        <p:spPr>
          <a:xfrm>
            <a:off x="685800" y="1352831"/>
            <a:ext cx="7772400" cy="1480309"/>
          </a:xfrm>
          <a:ln/>
        </p:spPr>
        <p:txBody>
          <a:bodyPr>
            <a:noAutofit/>
          </a:bodyPr>
          <a:lstStyle/>
          <a:p>
            <a:pPr algn="l">
              <a:spcBef>
                <a:spcPts val="0"/>
              </a:spcBef>
            </a:pPr>
            <a:r>
              <a:rPr lang="es-CL" sz="2400" dirty="0">
                <a:solidFill>
                  <a:srgbClr val="000000"/>
                </a:solidFill>
              </a:rPr>
              <a:t>Objetivo: </a:t>
            </a:r>
            <a:r>
              <a:rPr lang="es-ES" sz="2400" dirty="0" smtClean="0">
                <a:solidFill>
                  <a:srgbClr val="000000"/>
                </a:solidFill>
              </a:rPr>
              <a:t>medir </a:t>
            </a:r>
            <a:r>
              <a:rPr lang="es-ES" sz="2400" dirty="0">
                <a:solidFill>
                  <a:srgbClr val="000000"/>
                </a:solidFill>
              </a:rPr>
              <a:t>el dominio de los contenidos o </a:t>
            </a:r>
            <a:r>
              <a:rPr lang="es-ES" sz="2400" dirty="0" smtClean="0">
                <a:solidFill>
                  <a:srgbClr val="000000"/>
                </a:solidFill>
              </a:rPr>
              <a:t>habilidades</a:t>
            </a:r>
          </a:p>
          <a:p>
            <a:pPr algn="l">
              <a:spcBef>
                <a:spcPts val="0"/>
              </a:spcBef>
            </a:pPr>
            <a:endParaRPr lang="en-US" altLang="en-US" sz="1000" dirty="0">
              <a:solidFill>
                <a:srgbClr val="000000"/>
              </a:solidFill>
            </a:endParaRPr>
          </a:p>
          <a:p>
            <a:pPr algn="l">
              <a:spcBef>
                <a:spcPts val="0"/>
              </a:spcBef>
            </a:pPr>
            <a:r>
              <a:rPr lang="es-CL" sz="2400" dirty="0" smtClean="0">
                <a:solidFill>
                  <a:srgbClr val="000000"/>
                </a:solidFill>
              </a:rPr>
              <a:t>Desarrolladas</a:t>
            </a:r>
            <a:r>
              <a:rPr lang="es-CL" sz="2400" dirty="0">
                <a:solidFill>
                  <a:srgbClr val="000000"/>
                </a:solidFill>
              </a:rPr>
              <a:t>:  </a:t>
            </a:r>
            <a:r>
              <a:rPr lang="es-CL" sz="2400" dirty="0" smtClean="0">
                <a:solidFill>
                  <a:srgbClr val="000000"/>
                </a:solidFill>
              </a:rPr>
              <a:t>sobre la base del currículum (alineación curricular)</a:t>
            </a:r>
            <a:endParaRPr lang="es-CL" sz="2400" dirty="0">
              <a:solidFill>
                <a:srgbClr val="000000"/>
              </a:solidFill>
            </a:endParaRPr>
          </a:p>
          <a:p>
            <a:pPr algn="l">
              <a:spcBef>
                <a:spcPts val="0"/>
              </a:spcBef>
            </a:pPr>
            <a:endParaRPr lang="es-CL" sz="1000" dirty="0">
              <a:solidFill>
                <a:srgbClr val="000000"/>
              </a:solidFill>
            </a:endParaRPr>
          </a:p>
        </p:txBody>
      </p:sp>
      <p:sp>
        <p:nvSpPr>
          <p:cNvPr id="5" name="Subtitle 2"/>
          <p:cNvSpPr txBox="1">
            <a:spLocks noChangeArrowheads="1"/>
          </p:cNvSpPr>
          <p:nvPr/>
        </p:nvSpPr>
        <p:spPr>
          <a:xfrm>
            <a:off x="5228727" y="3218595"/>
            <a:ext cx="3660439" cy="2282796"/>
          </a:xfrm>
          <a:prstGeom prst="rect">
            <a:avLst/>
          </a:prstGeom>
          <a:ln/>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pPr>
            <a:endParaRPr lang="es-CL" sz="2400" dirty="0" smtClean="0">
              <a:solidFill>
                <a:srgbClr val="000000"/>
              </a:solidFill>
            </a:endParaRPr>
          </a:p>
          <a:p>
            <a:pPr>
              <a:spcBef>
                <a:spcPts val="0"/>
              </a:spcBef>
            </a:pPr>
            <a:r>
              <a:rPr lang="es-ES" sz="2400" dirty="0" smtClean="0">
                <a:solidFill>
                  <a:srgbClr val="000000"/>
                </a:solidFill>
              </a:rPr>
              <a:t>Mayoría de las pruebas en el aula (desarrolladas por docentes) son de contenido</a:t>
            </a:r>
            <a:endParaRPr lang="es-CL" sz="2400" dirty="0" smtClean="0">
              <a:solidFill>
                <a:srgbClr val="000000"/>
              </a:solidFill>
            </a:endParaRPr>
          </a:p>
          <a:p>
            <a:pPr algn="l">
              <a:spcBef>
                <a:spcPts val="0"/>
              </a:spcBef>
            </a:pPr>
            <a:endParaRPr lang="es-CL" sz="2400" dirty="0" smtClean="0">
              <a:solidFill>
                <a:srgbClr val="000000"/>
              </a:solidFill>
            </a:endParaRPr>
          </a:p>
          <a:p>
            <a:pPr algn="l">
              <a:spcBef>
                <a:spcPts val="0"/>
              </a:spcBef>
            </a:pPr>
            <a:endParaRPr lang="es-ES" sz="2400" dirty="0" smtClean="0">
              <a:solidFill>
                <a:srgbClr val="000000"/>
              </a:solidFill>
            </a:endParaRPr>
          </a:p>
          <a:p>
            <a:pPr algn="l">
              <a:spcBef>
                <a:spcPts val="0"/>
              </a:spcBef>
            </a:pPr>
            <a:endParaRPr lang="es-CL" sz="2400" dirty="0" smtClean="0">
              <a:solidFill>
                <a:srgbClr val="000000"/>
              </a:solidFill>
            </a:endParaRPr>
          </a:p>
          <a:p>
            <a:pPr algn="l">
              <a:spcBef>
                <a:spcPts val="0"/>
              </a:spcBef>
            </a:pPr>
            <a:endParaRPr lang="es-CL" sz="1000" dirty="0">
              <a:solidFill>
                <a:srgbClr val="000000"/>
              </a:solidFill>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810" y="3079699"/>
            <a:ext cx="3007440" cy="2748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10215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6385" y="2242395"/>
            <a:ext cx="6974285" cy="3724097"/>
          </a:xfrm>
          <a:prstGeom prst="rect">
            <a:avLst/>
          </a:prstGeom>
          <a:noFill/>
        </p:spPr>
        <p:txBody>
          <a:bodyPr wrap="square" rtlCol="0">
            <a:spAutoFit/>
          </a:bodyPr>
          <a:lstStyle/>
          <a:p>
            <a:r>
              <a:rPr lang="es-ES" sz="2400" dirty="0"/>
              <a:t>Los retornos a la inversión en la educación superior en Chile </a:t>
            </a:r>
            <a:r>
              <a:rPr lang="es-ES" sz="2400" dirty="0" smtClean="0"/>
              <a:t>es, proporcionalmente, </a:t>
            </a:r>
            <a:r>
              <a:rPr lang="es-ES" sz="2400" dirty="0"/>
              <a:t>el más alto entre </a:t>
            </a:r>
            <a:r>
              <a:rPr lang="es-ES" sz="2400" dirty="0" smtClean="0"/>
              <a:t>los 35 </a:t>
            </a:r>
            <a:r>
              <a:rPr lang="es-ES" sz="2400" dirty="0"/>
              <a:t>países de la </a:t>
            </a:r>
            <a:r>
              <a:rPr lang="es-ES" sz="2400" dirty="0" smtClean="0"/>
              <a:t>OCDE.</a:t>
            </a:r>
          </a:p>
          <a:p>
            <a:endParaRPr lang="es-ES" sz="1000" dirty="0"/>
          </a:p>
          <a:p>
            <a:r>
              <a:rPr lang="es-ES" sz="2400" dirty="0" smtClean="0"/>
              <a:t>Los </a:t>
            </a:r>
            <a:r>
              <a:rPr lang="es-ES" sz="2400" dirty="0"/>
              <a:t>beneficios para la sociedad de más graduados universitarios es alto </a:t>
            </a:r>
            <a:r>
              <a:rPr lang="es-ES" sz="2400" dirty="0" smtClean="0"/>
              <a:t>– p.ej. en </a:t>
            </a:r>
            <a:r>
              <a:rPr lang="es-ES" sz="2400" dirty="0"/>
              <a:t>un pueblo rural </a:t>
            </a:r>
            <a:r>
              <a:rPr lang="es-ES" sz="2400" dirty="0" smtClean="0"/>
              <a:t>tener un </a:t>
            </a:r>
            <a:r>
              <a:rPr lang="es-ES" sz="2400" dirty="0"/>
              <a:t>médico por primera </a:t>
            </a:r>
            <a:r>
              <a:rPr lang="es-ES" sz="2400" dirty="0" smtClean="0"/>
              <a:t>vez.</a:t>
            </a:r>
          </a:p>
          <a:p>
            <a:endParaRPr lang="es-ES" sz="1000" dirty="0"/>
          </a:p>
          <a:p>
            <a:r>
              <a:rPr lang="es-ES" sz="2400" dirty="0" smtClean="0"/>
              <a:t>Los </a:t>
            </a:r>
            <a:r>
              <a:rPr lang="es-ES" sz="2400" dirty="0"/>
              <a:t>beneficios para los graduados universitarios </a:t>
            </a:r>
            <a:r>
              <a:rPr lang="es-ES" sz="2400" dirty="0" smtClean="0"/>
              <a:t>como individuos es </a:t>
            </a:r>
            <a:r>
              <a:rPr lang="es-ES" sz="2400" dirty="0"/>
              <a:t>aún </a:t>
            </a:r>
            <a:r>
              <a:rPr lang="es-ES" sz="2400" dirty="0" smtClean="0"/>
              <a:t>mayor: </a:t>
            </a:r>
            <a:r>
              <a:rPr lang="es-ES" sz="2400" dirty="0"/>
              <a:t>reciben salarios mucho más altos que los menos educados.</a:t>
            </a:r>
            <a:endParaRPr lang="es-CL" sz="2400" dirty="0" smtClean="0"/>
          </a:p>
        </p:txBody>
      </p:sp>
      <p:sp>
        <p:nvSpPr>
          <p:cNvPr id="3" name="TextBox 2"/>
          <p:cNvSpPr txBox="1"/>
          <p:nvPr/>
        </p:nvSpPr>
        <p:spPr>
          <a:xfrm>
            <a:off x="824436" y="534824"/>
            <a:ext cx="7509053" cy="1323439"/>
          </a:xfrm>
          <a:prstGeom prst="rect">
            <a:avLst/>
          </a:prstGeom>
          <a:noFill/>
        </p:spPr>
        <p:txBody>
          <a:bodyPr wrap="square" rtlCol="0">
            <a:spAutoFit/>
          </a:bodyPr>
          <a:lstStyle/>
          <a:p>
            <a:pPr algn="ctr"/>
            <a:r>
              <a:rPr lang="es-CL" sz="4000" dirty="0"/>
              <a:t>Retorno de la inversión la educación superior</a:t>
            </a:r>
          </a:p>
        </p:txBody>
      </p:sp>
    </p:spTree>
    <p:extLst>
      <p:ext uri="{BB962C8B-B14F-4D97-AF65-F5344CB8AC3E}">
        <p14:creationId xmlns:p14="http://schemas.microsoft.com/office/powerpoint/2010/main" val="19303224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778" y="5446353"/>
            <a:ext cx="8311444" cy="461665"/>
          </a:xfrm>
          <a:prstGeom prst="rect">
            <a:avLst/>
          </a:prstGeom>
          <a:noFill/>
        </p:spPr>
        <p:txBody>
          <a:bodyPr wrap="square" rtlCol="0">
            <a:spAutoFit/>
          </a:bodyPr>
          <a:lstStyle/>
          <a:p>
            <a:pPr algn="ctr"/>
            <a:r>
              <a:rPr lang="en-US" sz="2400" dirty="0" smtClean="0"/>
              <a:t>Gracias !</a:t>
            </a:r>
            <a:endParaRPr lang="en-US" sz="2400" dirty="0"/>
          </a:p>
        </p:txBody>
      </p:sp>
      <p:pic>
        <p:nvPicPr>
          <p:cNvPr id="3" name="Picture 4" descr="C:\Program Files\Common Files\Microsoft Shared\Clipart\cagcat50\BS00554_.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132359"/>
            <a:ext cx="3824111" cy="3433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03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918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ctrTitle" idx="4294967295"/>
          </p:nvPr>
        </p:nvSpPr>
        <p:spPr>
          <a:xfrm>
            <a:off x="685800" y="434868"/>
            <a:ext cx="7772400" cy="1109193"/>
          </a:xfrm>
          <a:ln/>
        </p:spPr>
        <p:txBody>
          <a:bodyPr>
            <a:normAutofit fontScale="90000"/>
          </a:bodyPr>
          <a:lstStyle/>
          <a:p>
            <a:pPr marL="0" indent="0"/>
            <a:r>
              <a:rPr lang="es-CL" dirty="0"/>
              <a:t>Pruebas </a:t>
            </a:r>
            <a:r>
              <a:rPr lang="es-CL" dirty="0" smtClean="0"/>
              <a:t>de contenido</a:t>
            </a:r>
            <a:r>
              <a:rPr lang="es-CL" dirty="0"/>
              <a:t> </a:t>
            </a:r>
            <a:r>
              <a:rPr lang="es-CL" dirty="0" smtClean="0"/>
              <a:t>para </a:t>
            </a:r>
            <a:r>
              <a:rPr lang="es-CL" dirty="0"/>
              <a:t>el </a:t>
            </a:r>
            <a:r>
              <a:rPr lang="es-CL" dirty="0" smtClean="0"/>
              <a:t>acceso a la universidad</a:t>
            </a:r>
            <a:endParaRPr lang="es-CL" dirty="0"/>
          </a:p>
        </p:txBody>
      </p:sp>
      <p:sp>
        <p:nvSpPr>
          <p:cNvPr id="9219" name="Subtitle 2"/>
          <p:cNvSpPr>
            <a:spLocks noGrp="1" noChangeArrowheads="1"/>
          </p:cNvSpPr>
          <p:nvPr>
            <p:ph type="subTitle" idx="1"/>
          </p:nvPr>
        </p:nvSpPr>
        <p:spPr>
          <a:xfrm>
            <a:off x="484909" y="1544061"/>
            <a:ext cx="8197273" cy="4150683"/>
          </a:xfrm>
          <a:ln/>
        </p:spPr>
        <p:txBody>
          <a:bodyPr>
            <a:noAutofit/>
          </a:bodyPr>
          <a:lstStyle/>
          <a:p>
            <a:pPr>
              <a:spcBef>
                <a:spcPts val="0"/>
              </a:spcBef>
            </a:pPr>
            <a:r>
              <a:rPr lang="es-ES" sz="2400" dirty="0" smtClean="0">
                <a:solidFill>
                  <a:srgbClr val="000000"/>
                </a:solidFill>
              </a:rPr>
              <a:t>¿Cómo se validan?</a:t>
            </a:r>
          </a:p>
          <a:p>
            <a:pPr algn="l">
              <a:spcBef>
                <a:spcPts val="0"/>
              </a:spcBef>
            </a:pPr>
            <a:endParaRPr lang="es-CL" sz="2400" dirty="0" smtClean="0">
              <a:solidFill>
                <a:srgbClr val="000000"/>
              </a:solidFill>
            </a:endParaRPr>
          </a:p>
          <a:p>
            <a:pPr algn="l">
              <a:spcBef>
                <a:spcPts val="0"/>
              </a:spcBef>
            </a:pPr>
            <a:r>
              <a:rPr lang="es-CL" sz="2400" dirty="0" smtClean="0">
                <a:solidFill>
                  <a:srgbClr val="000000"/>
                </a:solidFill>
              </a:rPr>
              <a:t>Por su alineación con el currículo de la escuela secundaria</a:t>
            </a:r>
          </a:p>
          <a:p>
            <a:pPr algn="l">
              <a:spcBef>
                <a:spcPts val="0"/>
              </a:spcBef>
            </a:pPr>
            <a:endParaRPr lang="es-CL" sz="1000" dirty="0" smtClean="0">
              <a:solidFill>
                <a:srgbClr val="000000"/>
              </a:solidFill>
            </a:endParaRPr>
          </a:p>
          <a:p>
            <a:pPr algn="l">
              <a:spcBef>
                <a:spcPts val="0"/>
              </a:spcBef>
            </a:pPr>
            <a:r>
              <a:rPr lang="es-CL" sz="2400" dirty="0" smtClean="0">
                <a:solidFill>
                  <a:srgbClr val="000000"/>
                </a:solidFill>
              </a:rPr>
              <a:t>Correlación con otras medidas, como las notas de educación media y ranking</a:t>
            </a:r>
          </a:p>
          <a:p>
            <a:pPr algn="l">
              <a:spcBef>
                <a:spcPts val="0"/>
              </a:spcBef>
            </a:pPr>
            <a:endParaRPr lang="es-CL" sz="1000" dirty="0" smtClean="0">
              <a:solidFill>
                <a:srgbClr val="000000"/>
              </a:solidFill>
            </a:endParaRPr>
          </a:p>
          <a:p>
            <a:pPr algn="l">
              <a:spcBef>
                <a:spcPts val="0"/>
              </a:spcBef>
            </a:pPr>
            <a:r>
              <a:rPr lang="es-CL" sz="2400" dirty="0" smtClean="0">
                <a:solidFill>
                  <a:srgbClr val="000000"/>
                </a:solidFill>
              </a:rPr>
              <a:t>Asume que todos tienen la misma oportunidad de aprender contenidos </a:t>
            </a:r>
            <a:r>
              <a:rPr lang="es-CL" sz="2400" dirty="0" smtClean="0">
                <a:solidFill>
                  <a:srgbClr val="000000"/>
                </a:solidFill>
                <a:sym typeface="Wingdings" panose="05000000000000000000" pitchFamily="2" charset="2"/>
              </a:rPr>
              <a:t> equidad </a:t>
            </a:r>
          </a:p>
          <a:p>
            <a:pPr algn="l">
              <a:spcBef>
                <a:spcPts val="0"/>
              </a:spcBef>
            </a:pPr>
            <a:endParaRPr lang="es-CL" sz="1000" dirty="0" smtClean="0">
              <a:solidFill>
                <a:srgbClr val="000000"/>
              </a:solidFill>
            </a:endParaRPr>
          </a:p>
          <a:p>
            <a:pPr algn="l">
              <a:spcBef>
                <a:spcPts val="0"/>
              </a:spcBef>
            </a:pPr>
            <a:r>
              <a:rPr lang="es-CL" sz="2400" dirty="0" smtClean="0">
                <a:solidFill>
                  <a:srgbClr val="000000"/>
                </a:solidFill>
              </a:rPr>
              <a:t>Son, en alguna  medida, entrenables - dominio de contenido se conoce de antemano</a:t>
            </a:r>
          </a:p>
        </p:txBody>
      </p:sp>
    </p:spTree>
    <p:extLst>
      <p:ext uri="{BB962C8B-B14F-4D97-AF65-F5344CB8AC3E}">
        <p14:creationId xmlns:p14="http://schemas.microsoft.com/office/powerpoint/2010/main" val="28258157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ctrTitle" idx="4294967295"/>
          </p:nvPr>
        </p:nvSpPr>
        <p:spPr>
          <a:xfrm>
            <a:off x="3535597" y="549102"/>
            <a:ext cx="4922602" cy="1331912"/>
          </a:xfrm>
          <a:ln/>
        </p:spPr>
        <p:txBody>
          <a:bodyPr>
            <a:normAutofit fontScale="90000"/>
          </a:bodyPr>
          <a:lstStyle/>
          <a:p>
            <a:pPr marL="0" indent="0"/>
            <a:r>
              <a:rPr lang="es-CL" dirty="0"/>
              <a:t>Pruebas de </a:t>
            </a:r>
            <a:r>
              <a:rPr lang="es-CL" dirty="0" smtClean="0"/>
              <a:t>Aptitud </a:t>
            </a:r>
            <a:br>
              <a:rPr lang="es-CL" dirty="0" smtClean="0"/>
            </a:br>
            <a:r>
              <a:rPr lang="es-CL" dirty="0" smtClean="0"/>
              <a:t>- Historia</a:t>
            </a:r>
            <a:endParaRPr lang="en-US" altLang="en-US" dirty="0"/>
          </a:p>
        </p:txBody>
      </p:sp>
      <p:sp>
        <p:nvSpPr>
          <p:cNvPr id="11267" name="Subtitle 2"/>
          <p:cNvSpPr>
            <a:spLocks noGrp="1" noChangeArrowheads="1"/>
          </p:cNvSpPr>
          <p:nvPr>
            <p:ph type="subTitle" idx="1"/>
          </p:nvPr>
        </p:nvSpPr>
        <p:spPr>
          <a:xfrm>
            <a:off x="908621" y="3804974"/>
            <a:ext cx="7518399" cy="2207247"/>
          </a:xfrm>
          <a:ln/>
        </p:spPr>
        <p:txBody>
          <a:bodyPr>
            <a:normAutofit/>
          </a:bodyPr>
          <a:lstStyle/>
          <a:p>
            <a:pPr algn="l" defTabSz="463550">
              <a:spcBef>
                <a:spcPts val="0"/>
              </a:spcBef>
              <a:tabLst>
                <a:tab pos="971550" algn="l"/>
              </a:tabLst>
            </a:pPr>
            <a:r>
              <a:rPr lang="es-ES" sz="2400" dirty="0" smtClean="0">
                <a:solidFill>
                  <a:srgbClr val="000000"/>
                </a:solidFill>
              </a:rPr>
              <a:t>Niños </a:t>
            </a:r>
            <a:r>
              <a:rPr lang="es-ES" sz="2400" dirty="0">
                <a:solidFill>
                  <a:srgbClr val="000000"/>
                </a:solidFill>
              </a:rPr>
              <a:t>en edad preescolar con discapacidad </a:t>
            </a:r>
            <a:r>
              <a:rPr lang="es-ES" sz="2400" dirty="0" smtClean="0">
                <a:solidFill>
                  <a:srgbClr val="000000"/>
                </a:solidFill>
              </a:rPr>
              <a:t>mental</a:t>
            </a:r>
          </a:p>
          <a:p>
            <a:pPr algn="l" defTabSz="463550">
              <a:spcBef>
                <a:spcPts val="0"/>
              </a:spcBef>
              <a:tabLst>
                <a:tab pos="971550" algn="l"/>
              </a:tabLst>
            </a:pPr>
            <a:endParaRPr lang="es-ES" sz="1000" dirty="0">
              <a:solidFill>
                <a:srgbClr val="000000"/>
              </a:solidFill>
            </a:endParaRPr>
          </a:p>
          <a:p>
            <a:pPr marL="342900" indent="-342900" algn="l" defTabSz="463550">
              <a:spcBef>
                <a:spcPts val="0"/>
              </a:spcBef>
              <a:buFontTx/>
              <a:buChar char="-"/>
              <a:tabLst>
                <a:tab pos="971550" algn="l"/>
              </a:tabLst>
            </a:pPr>
            <a:r>
              <a:rPr lang="es-ES" sz="2400" dirty="0" smtClean="0">
                <a:solidFill>
                  <a:srgbClr val="000000"/>
                </a:solidFill>
              </a:rPr>
              <a:t>Imposible evaluarlos a través de pruebas de contenido </a:t>
            </a:r>
          </a:p>
          <a:p>
            <a:pPr marL="342900" indent="-342900" algn="l" defTabSz="463550">
              <a:spcBef>
                <a:spcPts val="0"/>
              </a:spcBef>
              <a:buFontTx/>
              <a:buChar char="-"/>
              <a:tabLst>
                <a:tab pos="971550" algn="l"/>
              </a:tabLst>
            </a:pPr>
            <a:r>
              <a:rPr lang="es-ES" sz="2400" dirty="0" smtClean="0">
                <a:solidFill>
                  <a:srgbClr val="000000"/>
                </a:solidFill>
              </a:rPr>
              <a:t>Buscó desarrollar pruebas de capacidades mentales libres de contenido : asociación</a:t>
            </a:r>
            <a:r>
              <a:rPr lang="es-ES" sz="2400" dirty="0">
                <a:solidFill>
                  <a:srgbClr val="000000"/>
                </a:solidFill>
              </a:rPr>
              <a:t>, </a:t>
            </a:r>
            <a:r>
              <a:rPr lang="es-ES" sz="2400" dirty="0" smtClean="0">
                <a:solidFill>
                  <a:srgbClr val="000000"/>
                </a:solidFill>
              </a:rPr>
              <a:t>atención</a:t>
            </a:r>
            <a:r>
              <a:rPr lang="es-ES" sz="2400" dirty="0">
                <a:solidFill>
                  <a:srgbClr val="000000"/>
                </a:solidFill>
              </a:rPr>
              <a:t>, </a:t>
            </a:r>
            <a:r>
              <a:rPr lang="es-ES" sz="2400" dirty="0" smtClean="0">
                <a:solidFill>
                  <a:srgbClr val="000000"/>
                </a:solidFill>
              </a:rPr>
              <a:t>memoria, </a:t>
            </a:r>
            <a:r>
              <a:rPr lang="es-ES" sz="2400" dirty="0">
                <a:solidFill>
                  <a:srgbClr val="000000"/>
                </a:solidFill>
              </a:rPr>
              <a:t>habilidades motoras, </a:t>
            </a:r>
            <a:r>
              <a:rPr lang="es-ES" sz="2400" dirty="0" smtClean="0">
                <a:solidFill>
                  <a:srgbClr val="000000"/>
                </a:solidFill>
              </a:rPr>
              <a:t>razonamiento</a:t>
            </a:r>
            <a:endParaRPr lang="en-US" altLang="en-US" sz="2400" dirty="0">
              <a:solidFill>
                <a:srgbClr val="000000"/>
              </a:solidFill>
            </a:endParaRPr>
          </a:p>
        </p:txBody>
      </p:sp>
      <p:pic>
        <p:nvPicPr>
          <p:cNvPr id="5" name="Picture 4"/>
          <p:cNvPicPr>
            <a:picLocks noChangeAspect="1"/>
          </p:cNvPicPr>
          <p:nvPr/>
        </p:nvPicPr>
        <p:blipFill>
          <a:blip r:embed="rId3"/>
          <a:stretch>
            <a:fillRect/>
          </a:stretch>
        </p:blipFill>
        <p:spPr>
          <a:xfrm>
            <a:off x="1239579" y="549102"/>
            <a:ext cx="2514323" cy="2914289"/>
          </a:xfrm>
          <a:prstGeom prst="rect">
            <a:avLst/>
          </a:prstGeom>
        </p:spPr>
      </p:pic>
      <p:sp>
        <p:nvSpPr>
          <p:cNvPr id="3" name="TextBox 2"/>
          <p:cNvSpPr txBox="1"/>
          <p:nvPr/>
        </p:nvSpPr>
        <p:spPr>
          <a:xfrm>
            <a:off x="4499525" y="2245279"/>
            <a:ext cx="3137220" cy="984885"/>
          </a:xfrm>
          <a:prstGeom prst="rect">
            <a:avLst/>
          </a:prstGeom>
          <a:noFill/>
        </p:spPr>
        <p:txBody>
          <a:bodyPr wrap="square" rtlCol="0">
            <a:spAutoFit/>
          </a:bodyPr>
          <a:lstStyle/>
          <a:p>
            <a:pPr algn="ctr"/>
            <a:r>
              <a:rPr lang="es-ES" sz="2400" dirty="0" smtClean="0"/>
              <a:t>A. Binet  y  </a:t>
            </a:r>
            <a:r>
              <a:rPr lang="es-ES" sz="2400" dirty="0"/>
              <a:t>T. </a:t>
            </a:r>
            <a:r>
              <a:rPr lang="es-ES" sz="2400" dirty="0" smtClean="0"/>
              <a:t>Simon</a:t>
            </a:r>
          </a:p>
          <a:p>
            <a:pPr marL="457200" indent="-457200" algn="ctr">
              <a:buAutoNum type="alphaUcPeriod"/>
            </a:pPr>
            <a:endParaRPr lang="es-ES" sz="1000" dirty="0" smtClean="0"/>
          </a:p>
          <a:p>
            <a:pPr algn="ctr"/>
            <a:r>
              <a:rPr lang="es-ES" sz="2400" dirty="0" smtClean="0"/>
              <a:t>  1890s (</a:t>
            </a:r>
            <a:r>
              <a:rPr lang="es-ES" sz="2400" dirty="0"/>
              <a:t>Francia</a:t>
            </a:r>
            <a:r>
              <a:rPr lang="es-ES" sz="2400" dirty="0" smtClean="0"/>
              <a:t>)</a:t>
            </a:r>
            <a:endParaRPr lang="es-CL" sz="2400" dirty="0"/>
          </a:p>
        </p:txBody>
      </p:sp>
    </p:spTree>
    <p:extLst>
      <p:ext uri="{BB962C8B-B14F-4D97-AF65-F5344CB8AC3E}">
        <p14:creationId xmlns:p14="http://schemas.microsoft.com/office/powerpoint/2010/main" val="359066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noChangeArrowheads="1"/>
          </p:cNvSpPr>
          <p:nvPr>
            <p:ph type="ctrTitle" idx="4294967295"/>
          </p:nvPr>
        </p:nvSpPr>
        <p:spPr>
          <a:xfrm>
            <a:off x="685800" y="471859"/>
            <a:ext cx="7772400" cy="839306"/>
          </a:xfrm>
          <a:ln/>
        </p:spPr>
        <p:txBody>
          <a:bodyPr/>
          <a:lstStyle/>
          <a:p>
            <a:pPr marL="0" indent="0"/>
            <a:r>
              <a:rPr lang="es-CL" dirty="0"/>
              <a:t>Pruebas de </a:t>
            </a:r>
            <a:r>
              <a:rPr lang="es-CL" dirty="0" smtClean="0"/>
              <a:t>Aptitud - Historia</a:t>
            </a:r>
            <a:endParaRPr lang="en-US" altLang="en-US" dirty="0"/>
          </a:p>
        </p:txBody>
      </p:sp>
      <p:sp>
        <p:nvSpPr>
          <p:cNvPr id="11267" name="Subtitle 2"/>
          <p:cNvSpPr>
            <a:spLocks noGrp="1" noChangeArrowheads="1"/>
          </p:cNvSpPr>
          <p:nvPr>
            <p:ph type="subTitle" idx="1"/>
          </p:nvPr>
        </p:nvSpPr>
        <p:spPr>
          <a:xfrm>
            <a:off x="685801" y="1771649"/>
            <a:ext cx="3472658" cy="4133513"/>
          </a:xfrm>
          <a:ln/>
        </p:spPr>
        <p:txBody>
          <a:bodyPr>
            <a:normAutofit fontScale="92500" lnSpcReduction="20000"/>
          </a:bodyPr>
          <a:lstStyle/>
          <a:p>
            <a:pPr>
              <a:spcBef>
                <a:spcPts val="0"/>
              </a:spcBef>
            </a:pPr>
            <a:r>
              <a:rPr lang="es-CL" sz="2600" dirty="0" smtClean="0">
                <a:solidFill>
                  <a:schemeClr val="tx1"/>
                </a:solidFill>
              </a:rPr>
              <a:t>1917</a:t>
            </a:r>
          </a:p>
          <a:p>
            <a:pPr>
              <a:spcBef>
                <a:spcPts val="0"/>
              </a:spcBef>
            </a:pPr>
            <a:endParaRPr lang="es-CL" sz="2600" dirty="0" smtClean="0">
              <a:solidFill>
                <a:schemeClr val="tx1"/>
              </a:solidFill>
            </a:endParaRPr>
          </a:p>
          <a:p>
            <a:pPr algn="l">
              <a:spcBef>
                <a:spcPts val="0"/>
              </a:spcBef>
            </a:pPr>
            <a:r>
              <a:rPr lang="es-CL" sz="2600" dirty="0" smtClean="0">
                <a:solidFill>
                  <a:schemeClr val="tx1"/>
                </a:solidFill>
              </a:rPr>
              <a:t>Adaptadas por el Ejército de Estados Unidos para seleccionar y asignar soldados en la Primera Guerra Mundial</a:t>
            </a:r>
          </a:p>
          <a:p>
            <a:pPr algn="l"/>
            <a:endParaRPr lang="es-CL" sz="2600" dirty="0">
              <a:solidFill>
                <a:srgbClr val="000000"/>
              </a:solidFill>
            </a:endParaRPr>
          </a:p>
          <a:p>
            <a:pPr algn="l"/>
            <a:r>
              <a:rPr lang="es-CL" sz="2600" dirty="0">
                <a:solidFill>
                  <a:srgbClr val="000000"/>
                </a:solidFill>
              </a:rPr>
              <a:t>Estados Unidos entró en la guerra tarde, Paris estaba bajo amenaza, y necesitaba </a:t>
            </a:r>
            <a:r>
              <a:rPr lang="es-CL" sz="2600" dirty="0" smtClean="0">
                <a:solidFill>
                  <a:srgbClr val="000000"/>
                </a:solidFill>
              </a:rPr>
              <a:t>movilizar tropas muy rápidamente</a:t>
            </a:r>
            <a:endParaRPr lang="es-CL" sz="2600" dirty="0">
              <a:solidFill>
                <a:srgbClr val="000000"/>
              </a:solidFill>
            </a:endParaRPr>
          </a:p>
          <a:p>
            <a:pPr>
              <a:spcBef>
                <a:spcPts val="0"/>
              </a:spcBef>
            </a:pPr>
            <a:endParaRPr lang="es-CL" sz="2400" dirty="0" smtClean="0">
              <a:solidFill>
                <a:schemeClr val="tx1"/>
              </a:solidFill>
            </a:endParaRPr>
          </a:p>
          <a:p>
            <a:pPr algn="l">
              <a:spcBef>
                <a:spcPts val="0"/>
              </a:spcBef>
            </a:pPr>
            <a:endParaRPr lang="en-US" altLang="en-US" dirty="0">
              <a:solidFill>
                <a:srgbClr val="898989"/>
              </a:solidFill>
            </a:endParaRPr>
          </a:p>
        </p:txBody>
      </p:sp>
      <p:pic>
        <p:nvPicPr>
          <p:cNvPr id="2" name="Picture 1"/>
          <p:cNvPicPr>
            <a:picLocks noChangeAspect="1"/>
          </p:cNvPicPr>
          <p:nvPr/>
        </p:nvPicPr>
        <p:blipFill>
          <a:blip r:embed="rId3"/>
          <a:stretch>
            <a:fillRect/>
          </a:stretch>
        </p:blipFill>
        <p:spPr>
          <a:xfrm>
            <a:off x="4946242" y="1774825"/>
            <a:ext cx="3350321" cy="4133513"/>
          </a:xfrm>
          <a:prstGeom prst="rect">
            <a:avLst/>
          </a:prstGeom>
        </p:spPr>
      </p:pic>
    </p:spTree>
    <p:extLst>
      <p:ext uri="{BB962C8B-B14F-4D97-AF65-F5344CB8AC3E}">
        <p14:creationId xmlns:p14="http://schemas.microsoft.com/office/powerpoint/2010/main" val="170023898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ctrTitle" idx="4294967295"/>
          </p:nvPr>
        </p:nvSpPr>
        <p:spPr>
          <a:xfrm>
            <a:off x="685800" y="553807"/>
            <a:ext cx="7772400" cy="778754"/>
          </a:xfrm>
          <a:ln/>
        </p:spPr>
        <p:txBody>
          <a:bodyPr/>
          <a:lstStyle/>
          <a:p>
            <a:pPr marL="0" indent="0"/>
            <a:r>
              <a:rPr lang="es-CL" dirty="0"/>
              <a:t>Pruebas de a</a:t>
            </a:r>
            <a:r>
              <a:rPr lang="es-CL" dirty="0" smtClean="0"/>
              <a:t>ptitud, en general</a:t>
            </a:r>
            <a:endParaRPr lang="es-CL" dirty="0"/>
          </a:p>
        </p:txBody>
      </p:sp>
      <p:sp>
        <p:nvSpPr>
          <p:cNvPr id="13315" name="Subtitle 2"/>
          <p:cNvSpPr>
            <a:spLocks noGrp="1" noChangeArrowheads="1"/>
          </p:cNvSpPr>
          <p:nvPr>
            <p:ph type="subTitle" idx="4294967295"/>
          </p:nvPr>
        </p:nvSpPr>
        <p:spPr bwMode="auto">
          <a:xfrm>
            <a:off x="824721" y="1948100"/>
            <a:ext cx="7456488" cy="378632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marL="0" indent="0">
              <a:lnSpc>
                <a:spcPct val="80000"/>
              </a:lnSpc>
              <a:buFont typeface="Arial" charset="0"/>
              <a:buNone/>
            </a:pPr>
            <a:r>
              <a:rPr lang="es-CL" sz="2400" dirty="0">
                <a:solidFill>
                  <a:srgbClr val="000000"/>
                </a:solidFill>
              </a:rPr>
              <a:t>Objetivo: </a:t>
            </a:r>
            <a:r>
              <a:rPr lang="es-CL" sz="2400" dirty="0" smtClean="0">
                <a:solidFill>
                  <a:srgbClr val="000000"/>
                </a:solidFill>
              </a:rPr>
              <a:t> </a:t>
            </a:r>
            <a:r>
              <a:rPr lang="es-CL" sz="2400" dirty="0">
                <a:solidFill>
                  <a:srgbClr val="000000"/>
                </a:solidFill>
              </a:rPr>
              <a:t>predecir </a:t>
            </a:r>
            <a:r>
              <a:rPr lang="es-CL" sz="2400" dirty="0" smtClean="0">
                <a:solidFill>
                  <a:srgbClr val="000000"/>
                </a:solidFill>
              </a:rPr>
              <a:t>cuánto </a:t>
            </a:r>
            <a:r>
              <a:rPr lang="es-CL" sz="2400" dirty="0">
                <a:solidFill>
                  <a:srgbClr val="000000"/>
                </a:solidFill>
              </a:rPr>
              <a:t>puede ser aprendido</a:t>
            </a:r>
            <a:endParaRPr lang="en-US" altLang="en-US" sz="2400" dirty="0">
              <a:solidFill>
                <a:srgbClr val="000000"/>
              </a:solidFill>
            </a:endParaRPr>
          </a:p>
          <a:p>
            <a:pPr marL="0" indent="0">
              <a:lnSpc>
                <a:spcPct val="80000"/>
              </a:lnSpc>
              <a:buFont typeface="Arial" charset="0"/>
              <a:buNone/>
            </a:pPr>
            <a:endParaRPr lang="en-US" altLang="en-US" sz="1000" dirty="0">
              <a:solidFill>
                <a:srgbClr val="000000"/>
              </a:solidFill>
            </a:endParaRPr>
          </a:p>
          <a:p>
            <a:pPr marL="0" indent="0">
              <a:buNone/>
            </a:pPr>
            <a:r>
              <a:rPr lang="es-CL" sz="2400" dirty="0">
                <a:solidFill>
                  <a:srgbClr val="000000"/>
                </a:solidFill>
              </a:rPr>
              <a:t>Desarrolladas</a:t>
            </a:r>
            <a:r>
              <a:rPr lang="es-CL" sz="2400" dirty="0" smtClean="0">
                <a:solidFill>
                  <a:srgbClr val="000000"/>
                </a:solidFill>
              </a:rPr>
              <a:t>:</a:t>
            </a:r>
            <a:r>
              <a:rPr lang="es-ES" sz="2400" dirty="0" smtClean="0"/>
              <a:t> </a:t>
            </a:r>
            <a:r>
              <a:rPr lang="es-ES" sz="2400" dirty="0"/>
              <a:t>mediante el análisis de las habilidades necesarias para llevar a cabo ciertas </a:t>
            </a:r>
            <a:r>
              <a:rPr lang="es-ES" sz="2400" dirty="0" smtClean="0"/>
              <a:t>tareas, ampliamente </a:t>
            </a:r>
            <a:r>
              <a:rPr lang="es-ES" sz="2400" dirty="0"/>
              <a:t>utilizado en la </a:t>
            </a:r>
            <a:r>
              <a:rPr lang="es-ES" sz="2400" dirty="0" smtClean="0"/>
              <a:t>industria</a:t>
            </a:r>
          </a:p>
          <a:p>
            <a:pPr marL="0" indent="0">
              <a:lnSpc>
                <a:spcPct val="80000"/>
              </a:lnSpc>
              <a:buFont typeface="Arial" charset="0"/>
              <a:buNone/>
            </a:pPr>
            <a:endParaRPr lang="es-ES" sz="1000" dirty="0">
              <a:solidFill>
                <a:srgbClr val="000000"/>
              </a:solidFill>
            </a:endParaRPr>
          </a:p>
          <a:p>
            <a:pPr marL="0" indent="0">
              <a:lnSpc>
                <a:spcPct val="80000"/>
              </a:lnSpc>
              <a:buFont typeface="Arial" charset="0"/>
              <a:buNone/>
            </a:pPr>
            <a:r>
              <a:rPr lang="es-CL" sz="2400" dirty="0" smtClean="0">
                <a:solidFill>
                  <a:srgbClr val="000000"/>
                </a:solidFill>
              </a:rPr>
              <a:t>Empleadas </a:t>
            </a:r>
            <a:r>
              <a:rPr lang="es-CL" sz="2400" dirty="0">
                <a:solidFill>
                  <a:srgbClr val="000000"/>
                </a:solidFill>
              </a:rPr>
              <a:t>para </a:t>
            </a:r>
            <a:r>
              <a:rPr lang="es-CL" sz="2400" dirty="0" smtClean="0">
                <a:solidFill>
                  <a:srgbClr val="000000"/>
                </a:solidFill>
              </a:rPr>
              <a:t>identificar </a:t>
            </a:r>
            <a:r>
              <a:rPr lang="es-CL" sz="2400" dirty="0">
                <a:solidFill>
                  <a:srgbClr val="000000"/>
                </a:solidFill>
              </a:rPr>
              <a:t>estudiantes talentosos o alumnos con necesidades </a:t>
            </a:r>
            <a:r>
              <a:rPr lang="es-CL" sz="2400" dirty="0" smtClean="0">
                <a:solidFill>
                  <a:srgbClr val="000000"/>
                </a:solidFill>
              </a:rPr>
              <a:t>especiales</a:t>
            </a:r>
          </a:p>
          <a:p>
            <a:pPr marL="0" indent="0">
              <a:lnSpc>
                <a:spcPct val="80000"/>
              </a:lnSpc>
              <a:buFont typeface="Arial" charset="0"/>
              <a:buNone/>
            </a:pPr>
            <a:endParaRPr lang="es-CL" sz="1000" dirty="0" smtClean="0">
              <a:solidFill>
                <a:srgbClr val="000000"/>
              </a:solidFill>
            </a:endParaRPr>
          </a:p>
          <a:p>
            <a:pPr marL="0" indent="0">
              <a:lnSpc>
                <a:spcPct val="80000"/>
              </a:lnSpc>
              <a:buFont typeface="Arial" charset="0"/>
              <a:buNone/>
            </a:pPr>
            <a:r>
              <a:rPr lang="es-ES" sz="2400" dirty="0"/>
              <a:t>También se </a:t>
            </a:r>
            <a:r>
              <a:rPr lang="es-ES" sz="2400" dirty="0" smtClean="0"/>
              <a:t>llaman pruebas de razonamiento</a:t>
            </a:r>
          </a:p>
          <a:p>
            <a:pPr marL="0" indent="0">
              <a:lnSpc>
                <a:spcPct val="80000"/>
              </a:lnSpc>
              <a:buFont typeface="Arial" charset="0"/>
              <a:buNone/>
            </a:pPr>
            <a:endParaRPr lang="es-CL" sz="1000" dirty="0" smtClean="0">
              <a:solidFill>
                <a:srgbClr val="000000"/>
              </a:solidFill>
            </a:endParaRPr>
          </a:p>
          <a:p>
            <a:pPr marL="0" indent="0">
              <a:lnSpc>
                <a:spcPct val="80000"/>
              </a:lnSpc>
              <a:buFont typeface="Arial" charset="0"/>
              <a:buNone/>
            </a:pPr>
            <a:r>
              <a:rPr lang="es-ES" sz="2400" dirty="0"/>
              <a:t>Los </a:t>
            </a:r>
            <a:r>
              <a:rPr lang="es-ES" sz="2400" dirty="0" smtClean="0"/>
              <a:t>pruebas </a:t>
            </a:r>
            <a:r>
              <a:rPr lang="es-ES" sz="2400" dirty="0"/>
              <a:t>de inteligencia son </a:t>
            </a:r>
            <a:r>
              <a:rPr lang="es-ES" sz="2400" dirty="0" smtClean="0"/>
              <a:t>un tipo de pruebas </a:t>
            </a:r>
            <a:r>
              <a:rPr lang="es-ES" sz="2400" dirty="0"/>
              <a:t>de </a:t>
            </a:r>
            <a:r>
              <a:rPr lang="es-ES" sz="2400" dirty="0" smtClean="0"/>
              <a:t>aptitud</a:t>
            </a:r>
            <a:r>
              <a:rPr lang="es-ES" sz="2400" dirty="0"/>
              <a:t> </a:t>
            </a:r>
            <a:r>
              <a:rPr lang="es-ES" sz="2400" dirty="0" smtClean="0"/>
              <a:t>y utilizan </a:t>
            </a:r>
            <a:r>
              <a:rPr lang="es-ES" sz="2400" dirty="0"/>
              <a:t>la escala desarrollada originalmente por Binet y Simon</a:t>
            </a:r>
            <a:endParaRPr lang="es-CL" sz="2400" dirty="0">
              <a:solidFill>
                <a:srgbClr val="000000"/>
              </a:solidFill>
            </a:endParaRPr>
          </a:p>
        </p:txBody>
      </p:sp>
    </p:spTree>
    <p:extLst>
      <p:ext uri="{BB962C8B-B14F-4D97-AF65-F5344CB8AC3E}">
        <p14:creationId xmlns:p14="http://schemas.microsoft.com/office/powerpoint/2010/main" val="8508152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noChangeArrowheads="1"/>
          </p:cNvSpPr>
          <p:nvPr>
            <p:ph type="ctrTitle" idx="4294967295"/>
          </p:nvPr>
        </p:nvSpPr>
        <p:spPr>
          <a:xfrm>
            <a:off x="685800" y="369079"/>
            <a:ext cx="7772400" cy="1187583"/>
          </a:xfrm>
          <a:ln/>
        </p:spPr>
        <p:txBody>
          <a:bodyPr>
            <a:normAutofit fontScale="90000"/>
          </a:bodyPr>
          <a:lstStyle/>
          <a:p>
            <a:pPr marL="0" indent="0"/>
            <a:r>
              <a:rPr lang="es-CL" dirty="0"/>
              <a:t>Las pruebas de aptitud para el acceso a la universidad </a:t>
            </a:r>
          </a:p>
        </p:txBody>
      </p:sp>
      <p:sp>
        <p:nvSpPr>
          <p:cNvPr id="13315" name="Subtitle 2"/>
          <p:cNvSpPr>
            <a:spLocks noGrp="1" noChangeArrowheads="1"/>
          </p:cNvSpPr>
          <p:nvPr>
            <p:ph type="subTitle" idx="4294967295"/>
          </p:nvPr>
        </p:nvSpPr>
        <p:spPr bwMode="auto">
          <a:xfrm>
            <a:off x="685800" y="1786463"/>
            <a:ext cx="7772400" cy="444808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spcBef>
                <a:spcPts val="0"/>
              </a:spcBef>
              <a:buFont typeface="Arial" charset="0"/>
              <a:buNone/>
            </a:pPr>
            <a:r>
              <a:rPr lang="es-CL" sz="2400" dirty="0" smtClean="0">
                <a:solidFill>
                  <a:srgbClr val="000000"/>
                </a:solidFill>
              </a:rPr>
              <a:t>¿Como </a:t>
            </a:r>
            <a:r>
              <a:rPr lang="es-CL" sz="2400" dirty="0">
                <a:solidFill>
                  <a:srgbClr val="000000"/>
                </a:solidFill>
              </a:rPr>
              <a:t>son </a:t>
            </a:r>
            <a:r>
              <a:rPr lang="es-CL" sz="2400" dirty="0" smtClean="0">
                <a:solidFill>
                  <a:srgbClr val="000000"/>
                </a:solidFill>
              </a:rPr>
              <a:t>validadas?</a:t>
            </a:r>
          </a:p>
          <a:p>
            <a:pPr marL="0" indent="0">
              <a:spcBef>
                <a:spcPts val="0"/>
              </a:spcBef>
              <a:buFont typeface="Arial" charset="0"/>
              <a:buNone/>
            </a:pPr>
            <a:r>
              <a:rPr lang="es-CL" sz="2400" dirty="0">
                <a:solidFill>
                  <a:srgbClr val="000000"/>
                </a:solidFill>
              </a:rPr>
              <a:t>V</a:t>
            </a:r>
            <a:r>
              <a:rPr lang="es-CL" sz="2400" dirty="0" smtClean="0">
                <a:solidFill>
                  <a:srgbClr val="000000"/>
                </a:solidFill>
              </a:rPr>
              <a:t>alidez predictiva:  </a:t>
            </a:r>
            <a:r>
              <a:rPr lang="es-CL" sz="2400" dirty="0">
                <a:solidFill>
                  <a:srgbClr val="000000"/>
                </a:solidFill>
              </a:rPr>
              <a:t>correlación </a:t>
            </a:r>
            <a:r>
              <a:rPr lang="es-CL" sz="2400" dirty="0" smtClean="0">
                <a:solidFill>
                  <a:srgbClr val="000000"/>
                </a:solidFill>
              </a:rPr>
              <a:t>con actividad </a:t>
            </a:r>
            <a:r>
              <a:rPr lang="es-CL" sz="2400" dirty="0">
                <a:solidFill>
                  <a:srgbClr val="000000"/>
                </a:solidFill>
              </a:rPr>
              <a:t>futura </a:t>
            </a:r>
            <a:endParaRPr lang="es-CL" sz="2400" dirty="0" smtClean="0">
              <a:solidFill>
                <a:srgbClr val="000000"/>
              </a:solidFill>
            </a:endParaRPr>
          </a:p>
          <a:p>
            <a:pPr marL="0" indent="0">
              <a:spcBef>
                <a:spcPts val="0"/>
              </a:spcBef>
              <a:buFont typeface="Arial" charset="0"/>
              <a:buNone/>
            </a:pPr>
            <a:r>
              <a:rPr lang="es-CL" sz="2400" dirty="0" smtClean="0">
                <a:solidFill>
                  <a:srgbClr val="000000"/>
                </a:solidFill>
              </a:rPr>
              <a:t>(</a:t>
            </a:r>
            <a:r>
              <a:rPr lang="es-CL" sz="2400" dirty="0">
                <a:solidFill>
                  <a:srgbClr val="000000"/>
                </a:solidFill>
              </a:rPr>
              <a:t>ej. rendimiento </a:t>
            </a:r>
            <a:r>
              <a:rPr lang="es-CL" sz="2400" dirty="0" smtClean="0">
                <a:solidFill>
                  <a:srgbClr val="000000"/>
                </a:solidFill>
              </a:rPr>
              <a:t>universitario)</a:t>
            </a:r>
            <a:r>
              <a:rPr lang="es-CL" sz="2400" dirty="0">
                <a:solidFill>
                  <a:srgbClr val="000000"/>
                </a:solidFill>
              </a:rPr>
              <a:t>.</a:t>
            </a:r>
          </a:p>
          <a:p>
            <a:pPr marL="0" indent="0">
              <a:spcBef>
                <a:spcPts val="0"/>
              </a:spcBef>
              <a:buNone/>
            </a:pPr>
            <a:endParaRPr lang="es-CL" sz="1000" dirty="0"/>
          </a:p>
          <a:p>
            <a:pPr marL="461963" indent="-461963">
              <a:spcBef>
                <a:spcPts val="0"/>
              </a:spcBef>
              <a:buNone/>
            </a:pPr>
            <a:r>
              <a:rPr lang="es-ES" sz="2400" dirty="0" smtClean="0"/>
              <a:t>Poco énfasis en contenidos:</a:t>
            </a:r>
            <a:r>
              <a:rPr lang="es-ES" sz="2400" dirty="0"/>
              <a:t/>
            </a:r>
            <a:br>
              <a:rPr lang="es-ES" sz="2400" dirty="0"/>
            </a:br>
            <a:r>
              <a:rPr lang="es-ES" sz="2400" dirty="0"/>
              <a:t>-</a:t>
            </a:r>
            <a:r>
              <a:rPr lang="es-ES" sz="2400" dirty="0" smtClean="0"/>
              <a:t> </a:t>
            </a:r>
            <a:r>
              <a:rPr lang="es-ES" sz="2400" dirty="0"/>
              <a:t>Contenido utilizado es básico, amplio, comúnmente conocido por todos</a:t>
            </a:r>
            <a:br>
              <a:rPr lang="es-ES" sz="2400" dirty="0"/>
            </a:br>
            <a:r>
              <a:rPr lang="es-ES" sz="2400" dirty="0"/>
              <a:t>-</a:t>
            </a:r>
            <a:r>
              <a:rPr lang="es-ES" sz="2400" dirty="0" smtClean="0"/>
              <a:t> </a:t>
            </a:r>
            <a:r>
              <a:rPr lang="es-ES" sz="2400" dirty="0"/>
              <a:t>Prueba mide lo que los estudiantes </a:t>
            </a:r>
            <a:r>
              <a:rPr lang="es-ES" sz="2400" dirty="0" smtClean="0"/>
              <a:t>son capaces de hacer </a:t>
            </a:r>
            <a:r>
              <a:rPr lang="es-ES" sz="2400" dirty="0"/>
              <a:t>con </a:t>
            </a:r>
            <a:r>
              <a:rPr lang="es-ES" sz="2400" dirty="0" smtClean="0"/>
              <a:t>los contenidos</a:t>
            </a:r>
          </a:p>
          <a:p>
            <a:pPr marL="461963" indent="-461963">
              <a:buNone/>
            </a:pPr>
            <a:endParaRPr lang="es-ES" sz="1000" dirty="0" smtClean="0"/>
          </a:p>
          <a:p>
            <a:pPr marL="461963" indent="-461963">
              <a:spcBef>
                <a:spcPts val="0"/>
              </a:spcBef>
              <a:buNone/>
            </a:pPr>
            <a:r>
              <a:rPr lang="es-ES" sz="2400" dirty="0" smtClean="0"/>
              <a:t>No </a:t>
            </a:r>
            <a:r>
              <a:rPr lang="es-ES" sz="2400" dirty="0"/>
              <a:t>puede ser fácilmente </a:t>
            </a:r>
            <a:r>
              <a:rPr lang="es-ES" sz="2400" dirty="0" smtClean="0"/>
              <a:t>entrenado:</a:t>
            </a:r>
            <a:r>
              <a:rPr lang="es-ES" sz="2400" dirty="0"/>
              <a:t/>
            </a:r>
            <a:br>
              <a:rPr lang="es-ES" sz="2400" dirty="0"/>
            </a:br>
            <a:r>
              <a:rPr lang="es-ES" sz="2400" dirty="0"/>
              <a:t>-</a:t>
            </a:r>
            <a:r>
              <a:rPr lang="es-ES" sz="2400" dirty="0" smtClean="0"/>
              <a:t> Dominio del </a:t>
            </a:r>
            <a:r>
              <a:rPr lang="es-ES" sz="2400" dirty="0"/>
              <a:t>contenido es de conocimiento </a:t>
            </a:r>
            <a:r>
              <a:rPr lang="es-ES" sz="2400" dirty="0" smtClean="0"/>
              <a:t>común:  </a:t>
            </a:r>
            <a:r>
              <a:rPr lang="es-ES" sz="2400" dirty="0"/>
              <a:t>demasiado amplio </a:t>
            </a:r>
            <a:r>
              <a:rPr lang="es-ES" sz="2400" dirty="0" smtClean="0"/>
              <a:t>como para ser foco de estudio</a:t>
            </a:r>
            <a:endParaRPr lang="en-US" altLang="en-US" sz="2400" dirty="0">
              <a:solidFill>
                <a:srgbClr val="898989"/>
              </a:solidFill>
            </a:endParaRPr>
          </a:p>
        </p:txBody>
      </p:sp>
    </p:spTree>
    <p:extLst>
      <p:ext uri="{BB962C8B-B14F-4D97-AF65-F5344CB8AC3E}">
        <p14:creationId xmlns:p14="http://schemas.microsoft.com/office/powerpoint/2010/main" val="172352865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SimSun"/>
      <a:cs typeface=""/>
    </a:majorFont>
    <a:minorFont>
      <a:latin typeface="Calibri"/>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4485</TotalTime>
  <Words>3896</Words>
  <Application>Microsoft Macintosh PowerPoint</Application>
  <PresentationFormat>On-screen Show (4:3)</PresentationFormat>
  <Paragraphs>410</Paragraphs>
  <Slides>42</Slides>
  <Notes>39</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Historia de la PSU</vt:lpstr>
      <vt:lpstr>Hay doce tipos de pruebas estandarizadas utilizadas en el contexto del ingreso a la universidad </vt:lpstr>
      <vt:lpstr>Pruebas de contenido en general </vt:lpstr>
      <vt:lpstr>Pruebas de contenido para el acceso a la universidad</vt:lpstr>
      <vt:lpstr>Pruebas de Aptitud  - Historia</vt:lpstr>
      <vt:lpstr>Pruebas de Aptitud - Historia</vt:lpstr>
      <vt:lpstr>Pruebas de aptitud, en general</vt:lpstr>
      <vt:lpstr>Las pruebas de aptitud para el acceso a la universidad </vt:lpstr>
      <vt:lpstr>PowerPoint Presentation</vt:lpstr>
      <vt:lpstr>PowerPoint Presentation</vt:lpstr>
      <vt:lpstr>Multiplicidad de Propósitos en la PSU:</vt:lpstr>
      <vt:lpstr>PowerPoint Presentation</vt:lpstr>
      <vt:lpstr>PowerPoint Presentation</vt:lpstr>
      <vt:lpstr>PowerPoint Presentation</vt:lpstr>
      <vt:lpstr>Las pruebas de aptitud para el acceso a la universidad – Historia</vt:lpstr>
      <vt:lpstr>Las pruebas de aptitud para el acceso a la universidad </vt:lpstr>
      <vt:lpstr>PowerPoint Presentation</vt:lpstr>
      <vt:lpstr>PowerPoint Presentation</vt:lpstr>
      <vt:lpstr>PowerPoint Presentation</vt:lpstr>
      <vt:lpstr>PowerPoint Presentation</vt:lpstr>
      <vt:lpstr>Validez predictiva</vt:lpstr>
      <vt:lpstr>Validez Predictiva de accesso a la universidad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Diferencias entre subgrupos</vt:lpstr>
      <vt:lpstr>Media de puntuación de PSU Matemática por tipo de escuela secundaria, 2004–2010</vt:lpstr>
      <vt:lpstr>(3) Cobertura de Contenidos  Cuestión de la equidad</vt:lpstr>
      <vt:lpstr>Cobertura de Contenidos (valores entre 0% y 100%)</vt:lpstr>
      <vt:lpstr>Cobertura de Contenidos</vt:lpstr>
      <vt:lpstr>PowerPoint Presentation</vt:lpstr>
      <vt:lpstr>PowerPoint Presentation</vt:lpstr>
      <vt:lpstr>PowerPoint Presentation</vt:lpstr>
      <vt:lpstr>PowerPoint Presentation</vt:lpstr>
      <vt:lpstr>PowerPoint Presentation</vt:lpstr>
      <vt:lpstr>PowerPoint Presentation</vt:lpstr>
    </vt:vector>
  </TitlesOfParts>
  <Company>TABS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Phelps</dc:creator>
  <cp:lastModifiedBy>Richard Phelps</cp:lastModifiedBy>
  <cp:revision>298</cp:revision>
  <dcterms:created xsi:type="dcterms:W3CDTF">2015-12-11T01:38:46Z</dcterms:created>
  <dcterms:modified xsi:type="dcterms:W3CDTF">2017-01-09T23:28:40Z</dcterms:modified>
</cp:coreProperties>
</file>